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Lst>
  <p:notesMasterIdLst>
    <p:notesMasterId r:id="rId5"/>
  </p:notesMasterIdLst>
  <p:sldIdLst>
    <p:sldId id="689" r:id="rId4"/>
    <p:sldId id="690" r:id="rId6"/>
    <p:sldId id="693" r:id="rId7"/>
    <p:sldId id="694" r:id="rId8"/>
    <p:sldId id="695" r:id="rId9"/>
    <p:sldId id="696" r:id="rId10"/>
    <p:sldId id="697" r:id="rId11"/>
    <p:sldId id="699" r:id="rId12"/>
    <p:sldId id="451" r:id="rId13"/>
    <p:sldId id="515" r:id="rId14"/>
    <p:sldId id="520" r:id="rId15"/>
    <p:sldId id="511" r:id="rId16"/>
    <p:sldId id="523" r:id="rId17"/>
    <p:sldId id="524" r:id="rId18"/>
    <p:sldId id="525" r:id="rId19"/>
    <p:sldId id="527" r:id="rId20"/>
    <p:sldId id="528" r:id="rId21"/>
    <p:sldId id="529" r:id="rId22"/>
    <p:sldId id="530" r:id="rId23"/>
    <p:sldId id="531" r:id="rId24"/>
    <p:sldId id="532" r:id="rId25"/>
    <p:sldId id="533" r:id="rId26"/>
    <p:sldId id="534" r:id="rId27"/>
    <p:sldId id="526" r:id="rId28"/>
    <p:sldId id="535" r:id="rId29"/>
    <p:sldId id="536" r:id="rId30"/>
    <p:sldId id="537" r:id="rId31"/>
    <p:sldId id="538" r:id="rId32"/>
    <p:sldId id="539" r:id="rId33"/>
    <p:sldId id="540" r:id="rId34"/>
    <p:sldId id="541" r:id="rId35"/>
    <p:sldId id="542" r:id="rId36"/>
    <p:sldId id="543" r:id="rId37"/>
    <p:sldId id="544" r:id="rId38"/>
    <p:sldId id="545" r:id="rId39"/>
    <p:sldId id="546" r:id="rId40"/>
    <p:sldId id="547" r:id="rId41"/>
    <p:sldId id="548" r:id="rId42"/>
    <p:sldId id="713" r:id="rId43"/>
    <p:sldId id="700" r:id="rId44"/>
    <p:sldId id="656" r:id="rId45"/>
    <p:sldId id="657" r:id="rId46"/>
    <p:sldId id="701" r:id="rId47"/>
    <p:sldId id="702" r:id="rId48"/>
    <p:sldId id="703" r:id="rId49"/>
    <p:sldId id="704" r:id="rId50"/>
    <p:sldId id="705" r:id="rId51"/>
    <p:sldId id="675" r:id="rId52"/>
    <p:sldId id="706" r:id="rId53"/>
    <p:sldId id="707" r:id="rId54"/>
    <p:sldId id="708" r:id="rId55"/>
    <p:sldId id="709" r:id="rId56"/>
    <p:sldId id="710" r:id="rId57"/>
    <p:sldId id="668" r:id="rId58"/>
    <p:sldId id="669" r:id="rId59"/>
    <p:sldId id="670" r:id="rId60"/>
    <p:sldId id="671" r:id="rId61"/>
    <p:sldId id="711" r:id="rId62"/>
    <p:sldId id="712" r:id="rId63"/>
    <p:sldId id="672" r:id="rId64"/>
    <p:sldId id="673" r:id="rId65"/>
    <p:sldId id="674" r:id="rId66"/>
    <p:sldId id="714" r:id="rId67"/>
    <p:sldId id="259" r:id="rId68"/>
    <p:sldId id="660" r:id="rId69"/>
    <p:sldId id="661" r:id="rId70"/>
    <p:sldId id="662" r:id="rId71"/>
    <p:sldId id="659" r:id="rId72"/>
    <p:sldId id="655" r:id="rId73"/>
    <p:sldId id="663" r:id="rId74"/>
    <p:sldId id="658" r:id="rId75"/>
    <p:sldId id="664" r:id="rId76"/>
    <p:sldId id="665" r:id="rId77"/>
    <p:sldId id="666" r:id="rId78"/>
    <p:sldId id="667" r:id="rId79"/>
    <p:sldId id="732" r:id="rId80"/>
    <p:sldId id="733" r:id="rId81"/>
    <p:sldId id="715" r:id="rId82"/>
    <p:sldId id="716" r:id="rId83"/>
    <p:sldId id="717" r:id="rId84"/>
    <p:sldId id="718" r:id="rId85"/>
    <p:sldId id="719" r:id="rId86"/>
    <p:sldId id="720" r:id="rId87"/>
    <p:sldId id="721" r:id="rId88"/>
    <p:sldId id="560" r:id="rId89"/>
    <p:sldId id="722" r:id="rId90"/>
    <p:sldId id="723" r:id="rId91"/>
    <p:sldId id="724" r:id="rId92"/>
    <p:sldId id="725" r:id="rId93"/>
    <p:sldId id="726" r:id="rId94"/>
    <p:sldId id="727" r:id="rId95"/>
    <p:sldId id="728" r:id="rId96"/>
    <p:sldId id="729" r:id="rId97"/>
    <p:sldId id="730" r:id="rId98"/>
    <p:sldId id="731" r:id="rId99"/>
    <p:sldId id="788" r:id="rId100"/>
    <p:sldId id="789" r:id="rId101"/>
    <p:sldId id="790" r:id="rId102"/>
    <p:sldId id="791" r:id="rId103"/>
    <p:sldId id="792" r:id="rId104"/>
    <p:sldId id="793" r:id="rId105"/>
    <p:sldId id="794" r:id="rId106"/>
    <p:sldId id="795" r:id="rId107"/>
    <p:sldId id="796" r:id="rId108"/>
    <p:sldId id="797" r:id="rId109"/>
    <p:sldId id="798" r:id="rId110"/>
    <p:sldId id="799" r:id="rId111"/>
    <p:sldId id="800" r:id="rId112"/>
    <p:sldId id="801" r:id="rId113"/>
    <p:sldId id="803" r:id="rId114"/>
    <p:sldId id="847" r:id="rId115"/>
    <p:sldId id="848" r:id="rId116"/>
    <p:sldId id="849" r:id="rId117"/>
    <p:sldId id="850" r:id="rId118"/>
    <p:sldId id="851" r:id="rId119"/>
    <p:sldId id="852" r:id="rId120"/>
    <p:sldId id="853" r:id="rId121"/>
    <p:sldId id="854" r:id="rId122"/>
    <p:sldId id="855" r:id="rId123"/>
    <p:sldId id="856" r:id="rId124"/>
    <p:sldId id="857" r:id="rId125"/>
    <p:sldId id="858" r:id="rId126"/>
    <p:sldId id="859" r:id="rId127"/>
    <p:sldId id="860" r:id="rId128"/>
    <p:sldId id="861" r:id="rId129"/>
    <p:sldId id="862" r:id="rId130"/>
    <p:sldId id="863" r:id="rId131"/>
    <p:sldId id="864" r:id="rId132"/>
    <p:sldId id="865" r:id="rId133"/>
    <p:sldId id="866" r:id="rId134"/>
    <p:sldId id="867" r:id="rId135"/>
    <p:sldId id="802" r:id="rId1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47" autoAdjust="0"/>
    <p:restoredTop sz="94640"/>
  </p:normalViewPr>
  <p:slideViewPr>
    <p:cSldViewPr snapToGrid="0">
      <p:cViewPr varScale="1">
        <p:scale>
          <a:sx n="59" d="100"/>
          <a:sy n="59" d="100"/>
        </p:scale>
        <p:origin x="108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9" Type="http://schemas.openxmlformats.org/officeDocument/2006/relationships/tableStyles" Target="tableStyles.xml"/><Relationship Id="rId138" Type="http://schemas.openxmlformats.org/officeDocument/2006/relationships/viewProps" Target="viewProps.xml"/><Relationship Id="rId137" Type="http://schemas.openxmlformats.org/officeDocument/2006/relationships/presProps" Target="presProps.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B85F44-ECB1-4153-A2E1-7557322E539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DBB2D9-FD87-44FB-99C6-F98ACE8C4DC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p>
            <a:fld id="{72DC1DC6-B42F-4EDB-90F2-8B5D9D0AEF88}" type="slidenum">
              <a:rPr lang="zh-CN" altLang="en-US"/>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E928BA7-4A45-4FFE-A583-CA964C03D94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p>
            <a:fld id="{72DC1DC6-B42F-4EDB-90F2-8B5D9D0AEF88}" type="slidenum">
              <a:rPr lang="zh-CN" altLang="en-US"/>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sz="8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50C85C-E9D3-4231-B599-154D482DB761}"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sz="8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p>
            <a:fld id="{72DC1DC6-B42F-4EDB-90F2-8B5D9D0AEF88}" type="slidenum">
              <a:rPr lang="zh-CN" altLang="en-US"/>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sz="8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p>
            <a:fld id="{72DC1DC6-B42F-4EDB-90F2-8B5D9D0AEF88}" type="slidenum">
              <a:rPr lang="zh-CN" altLang="en-US"/>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50C85C-E9D3-4231-B599-154D482DB76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sz="8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50C85C-E9D3-4231-B599-154D482DB76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sz="2400" dirty="0"/>
          </a:p>
        </p:txBody>
      </p:sp>
      <p:sp>
        <p:nvSpPr>
          <p:cNvPr id="37892" name="灯片编号占位符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2DC1DC6-B42F-4EDB-90F2-8B5D9D0AEF88}"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fld>
            <a:endParaRPr kumimoji="0" lang="en-US" altLang="zh-CN"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p>
            <a:fld id="{72DC1DC6-B42F-4EDB-90F2-8B5D9D0AEF88}" type="slidenum">
              <a:rPr lang="zh-CN" altLang="en-US"/>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p>
            <a:fld id="{72DC1DC6-B42F-4EDB-90F2-8B5D9D0AEF88}" type="slidenum">
              <a:rPr lang="zh-CN" altLang="en-US"/>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049769" name="标题 1"/>
          <p:cNvSpPr>
            <a:spLocks noGrp="1"/>
          </p:cNvSpPr>
          <p:nvPr>
            <p:ph type="ctrTitle"/>
          </p:nvPr>
        </p:nvSpPr>
        <p:spPr>
          <a:xfrm>
            <a:off x="914400" y="2130427"/>
            <a:ext cx="10363200" cy="1470025"/>
          </a:xfrm>
        </p:spPr>
        <p:txBody>
          <a:bodyPr/>
          <a:lstStyle/>
          <a:p>
            <a:r>
              <a:rPr lang="zh-CN" altLang="en-US"/>
              <a:t>单击此处编辑母版标题样式</a:t>
            </a:r>
            <a:endParaRPr lang="zh-CN" altLang="en-US"/>
          </a:p>
        </p:txBody>
      </p:sp>
      <p:sp>
        <p:nvSpPr>
          <p:cNvPr id="1049770" name="副标题 2"/>
          <p:cNvSpPr>
            <a:spLocks noGrp="1"/>
          </p:cNvSpPr>
          <p:nvPr>
            <p:ph type="subTitle" idx="1"/>
          </p:nvPr>
        </p:nvSpPr>
        <p:spPr>
          <a:xfrm>
            <a:off x="1828800" y="3886200"/>
            <a:ext cx="8534400" cy="1752600"/>
          </a:xfrm>
        </p:spPr>
        <p:txBody>
          <a:bodyPr/>
          <a:lstStyle>
            <a:lvl1pPr marL="0" indent="0" algn="ctr">
              <a:buNone/>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单击此处编辑母版副标题样式</a:t>
            </a:r>
            <a:endParaRPr lang="zh-CN" altLang="en-US"/>
          </a:p>
        </p:txBody>
      </p:sp>
      <p:sp>
        <p:nvSpPr>
          <p:cNvPr id="1049771" name="Rectangle 1096"/>
          <p:cNvSpPr>
            <a:spLocks noGrp="1" noChangeArrowheads="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3ADC22A-E89E-4CA4-A9DA-F00837335342}" type="datetime1">
              <a:rPr kumimoji="0" lang="zh-CN" altLang="en-US" sz="450" b="0" i="0"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45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1049772" name="Rectangle 1097"/>
          <p:cNvSpPr>
            <a:spLocks noGrp="1" noChangeArrowheads="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5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1049773" name="Rectangle 1098"/>
          <p:cNvSpPr>
            <a:spLocks noGrp="1" noChangeArrowheads="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Tree>
  </p:cSld>
  <p:clrMapOvr>
    <a:masterClrMapping/>
  </p:clrMapOvr>
  <p:transition spd="med">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bg>
      <p:bgRef idx="1001">
        <a:schemeClr val="bg1"/>
      </p:bgRef>
    </p:bg>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a:t>单击此处编辑母版标题样式</a:t>
            </a:r>
            <a:endParaRPr lang="zh-CN" altLang="en-US"/>
          </a:p>
        </p:txBody>
      </p:sp>
      <p:sp>
        <p:nvSpPr>
          <p:cNvPr id="1048596"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597" name="Rectangle 1096"/>
          <p:cNvSpPr>
            <a:spLocks noGrp="1" noChangeArrowheads="1"/>
          </p:cNvSpPr>
          <p:nvPr>
            <p:ph type="dt" sz="half" idx="10"/>
          </p:nvPr>
        </p:nvSpPr>
        <p:spPr/>
        <p:txBody>
          <a:bodyPr/>
          <a:lstStyle/>
          <a:p>
            <a:fld id="{07108355-6E83-4B14-AA43-7CEB1E503A45}" type="datetime1">
              <a:rPr lang="zh-CN" altLang="en-US" smtClean="0"/>
            </a:fld>
            <a:endParaRPr lang="zh-CN" altLang="en-US" b="1" i="1"/>
          </a:p>
        </p:txBody>
      </p:sp>
      <p:sp>
        <p:nvSpPr>
          <p:cNvPr id="1048598" name="Rectangle 1097"/>
          <p:cNvSpPr>
            <a:spLocks noGrp="1" noChangeArrowheads="1"/>
          </p:cNvSpPr>
          <p:nvPr>
            <p:ph type="ftr" sz="quarter" idx="11"/>
          </p:nvPr>
        </p:nvSpPr>
        <p:spPr/>
        <p:txBody>
          <a:bodyPr/>
          <a:lstStyle/>
          <a:p>
            <a:endParaRPr lang="zh-CN" altLang="en-US"/>
          </a:p>
        </p:txBody>
      </p:sp>
      <p:sp>
        <p:nvSpPr>
          <p:cNvPr id="7"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transition spd="med">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1279" y="116632"/>
            <a:ext cx="1629012" cy="1628800"/>
          </a:xfrm>
          <a:prstGeom prst="rect">
            <a:avLst/>
          </a:prstGeom>
        </p:spPr>
      </p:pic>
    </p:spTree>
  </p:cSld>
  <p:clrMapOvr>
    <a:masterClrMapping/>
  </p:clrMapOvr>
  <p:transition spd="slow" advTm="3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transition spd="slow" advTm="3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310" y="365126"/>
            <a:ext cx="10515382" cy="1325563"/>
          </a:xfrm>
          <a:prstGeom prst="rect">
            <a:avLst/>
          </a:prstGeom>
        </p:spPr>
        <p:txBody>
          <a:bodyPr/>
          <a:lstStyle/>
          <a:p>
            <a:r>
              <a:rPr lang="zh-CN" altLang="en-US"/>
              <a:t>单击此处编辑母版标题样式</a:t>
            </a:r>
            <a:endParaRPr lang="zh-CN" altLang="en-US"/>
          </a:p>
        </p:txBody>
      </p:sp>
    </p:spTree>
  </p:cSld>
  <p:clrMapOvr>
    <a:masterClrMapping/>
  </p:clrMapOvr>
  <p:transition spd="slow" advTm="3000">
    <p:wipe/>
  </p:transition>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48576" name="Rectangle 1093"/>
          <p:cNvSpPr>
            <a:spLocks noChangeArrowheads="1"/>
          </p:cNvSpPr>
          <p:nvPr/>
        </p:nvSpPr>
        <p:spPr bwMode="auto">
          <a:xfrm>
            <a:off x="0" y="6346827"/>
            <a:ext cx="12192000" cy="511175"/>
          </a:xfrm>
          <a:prstGeom prst="rect">
            <a:avLst/>
          </a:prstGeom>
          <a:solidFill>
            <a:srgbClr val="00447C"/>
          </a:solidFill>
          <a:ln>
            <a:noFill/>
          </a:ln>
        </p:spPr>
        <p:txBody>
          <a:bodyPr/>
          <a:lstStyle>
            <a:lvl1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1pPr>
            <a:lvl2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2pPr>
            <a:lvl3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3pPr>
            <a:lvl4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4pPr>
            <a:lvl5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5pPr>
            <a:lvl6pPr marL="22828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6pPr>
            <a:lvl7pPr marL="27400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7pPr>
            <a:lvl8pPr marL="31972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8pPr>
            <a:lvl9pPr marL="36544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048577" name="Rectangle 1094"/>
          <p:cNvSpPr>
            <a:spLocks noGrp="1" noChangeArrowheads="1"/>
          </p:cNvSpPr>
          <p:nvPr>
            <p:ph type="title" idx="4294967295"/>
          </p:nvPr>
        </p:nvSpPr>
        <p:spPr bwMode="auto">
          <a:xfrm>
            <a:off x="660400" y="228602"/>
            <a:ext cx="9380539" cy="784225"/>
          </a:xfrm>
          <a:prstGeom prst="rect">
            <a:avLst/>
          </a:prstGeom>
          <a:noFill/>
          <a:ln>
            <a:noFill/>
          </a:ln>
        </p:spPr>
        <p:txBody>
          <a:bodyPr vert="horz" wrap="square" lIns="91440" tIns="45720" rIns="91440" bIns="45720" numCol="1" anchor="b" anchorCtr="0" compatLnSpc="1"/>
          <a:lstStyle/>
          <a:p>
            <a:pPr lvl="0"/>
            <a:r>
              <a:rPr lang="zh-CN" altLang="en-US"/>
              <a:t>单击此处编辑母版标题样式</a:t>
            </a:r>
            <a:endParaRPr lang="en-US" altLang="en-US"/>
          </a:p>
        </p:txBody>
      </p:sp>
      <p:sp>
        <p:nvSpPr>
          <p:cNvPr id="1048578" name="Rectangle 1095"/>
          <p:cNvSpPr>
            <a:spLocks noGrp="1" noChangeArrowheads="1"/>
          </p:cNvSpPr>
          <p:nvPr>
            <p:ph type="body" idx="1"/>
          </p:nvPr>
        </p:nvSpPr>
        <p:spPr bwMode="auto">
          <a:xfrm>
            <a:off x="639763" y="1222375"/>
            <a:ext cx="10939463" cy="4775200"/>
          </a:xfrm>
          <a:prstGeom prst="rect">
            <a:avLst/>
          </a:prstGeom>
          <a:noFill/>
          <a:ln>
            <a:noFill/>
          </a:ln>
        </p:spPr>
        <p:txBody>
          <a:bodyPr vert="horz" wrap="square" lIns="0" tIns="45720" rIns="0" bIns="45720" numCol="1" anchor="t" anchorCtr="0" compatLnSpc="1"/>
          <a:lstStyle/>
          <a:p>
            <a:pPr lvl="0"/>
            <a:r>
              <a:rPr lang="zh-CN" altLang="en-US"/>
              <a:t>单击此处编辑母版文本样式</a:t>
            </a:r>
            <a:endParaRPr lang="en-US" altLang="en-US"/>
          </a:p>
          <a:p>
            <a:pPr lvl="1"/>
            <a:r>
              <a:rPr lang="zh-CN" altLang="en-US"/>
              <a:t>第二级</a:t>
            </a:r>
            <a:endParaRPr lang="en-US" altLang="en-US"/>
          </a:p>
          <a:p>
            <a:pPr lvl="2"/>
            <a:r>
              <a:rPr lang="zh-CN" altLang="en-US"/>
              <a:t>第三级</a:t>
            </a:r>
            <a:endParaRPr lang="en-US" altLang="en-US"/>
          </a:p>
          <a:p>
            <a:pPr lvl="3"/>
            <a:r>
              <a:rPr lang="zh-CN" altLang="en-US"/>
              <a:t>第四级</a:t>
            </a:r>
            <a:endParaRPr lang="en-US" altLang="en-US"/>
          </a:p>
          <a:p>
            <a:pPr lvl="4"/>
            <a:r>
              <a:rPr lang="zh-CN" altLang="en-US"/>
              <a:t>第五级</a:t>
            </a:r>
            <a:endParaRPr lang="en-US" altLang="en-US"/>
          </a:p>
        </p:txBody>
      </p:sp>
      <p:sp>
        <p:nvSpPr>
          <p:cNvPr id="1048579" name="Rectangle 1096"/>
          <p:cNvSpPr>
            <a:spLocks noGrp="1" noChangeArrowheads="1"/>
          </p:cNvSpPr>
          <p:nvPr>
            <p:ph type="dt" sz="half" idx="2"/>
          </p:nvPr>
        </p:nvSpPr>
        <p:spPr bwMode="auto">
          <a:xfrm>
            <a:off x="1096964" y="6459540"/>
            <a:ext cx="2473325" cy="365125"/>
          </a:xfrm>
          <a:prstGeom prst="rect">
            <a:avLst/>
          </a:prstGeom>
          <a:noFill/>
          <a:ln>
            <a:noFill/>
          </a:ln>
        </p:spPr>
        <p:txBody>
          <a:bodyPr vert="horz" wrap="square" lIns="91440" tIns="45720" rIns="91440" bIns="45720" numCol="1" anchor="ctr" anchorCtr="0" compatLnSpc="1"/>
          <a:lstStyle>
            <a:lvl1pPr eaLnBrk="1" hangingPunct="1">
              <a:defRPr sz="450">
                <a:solidFill>
                  <a:srgbClr val="FFFFFF"/>
                </a:solidFill>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D4FE00E-8C06-457B-9BDE-A197369E635E}" type="datetime1">
              <a:rPr kumimoji="0" lang="zh-CN" altLang="en-US" sz="450" b="0" i="0"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45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1048580" name="Rectangle 1097"/>
          <p:cNvSpPr>
            <a:spLocks noGrp="1" noChangeArrowheads="1"/>
          </p:cNvSpPr>
          <p:nvPr>
            <p:ph type="ftr" sz="quarter" idx="3"/>
          </p:nvPr>
        </p:nvSpPr>
        <p:spPr bwMode="auto">
          <a:xfrm>
            <a:off x="3686177" y="6459540"/>
            <a:ext cx="4822825" cy="365125"/>
          </a:xfrm>
          <a:prstGeom prst="rect">
            <a:avLst/>
          </a:prstGeom>
          <a:noFill/>
          <a:ln>
            <a:noFill/>
          </a:ln>
        </p:spPr>
        <p:txBody>
          <a:bodyPr vert="horz" wrap="square" lIns="91440" tIns="45720" rIns="91440" bIns="45720" numCol="1" anchor="ctr" anchorCtr="0" compatLnSpc="1"/>
          <a:lstStyle>
            <a:lvl1pPr algn="ctr" eaLnBrk="1" hangingPunct="1">
              <a:defRPr sz="450" b="1" i="1">
                <a:solidFill>
                  <a:srgbClr val="FFFFFF"/>
                </a:solidFill>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5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1048581" name="Rectangle 1098"/>
          <p:cNvSpPr>
            <a:spLocks noGrp="1" noChangeArrowheads="1"/>
          </p:cNvSpPr>
          <p:nvPr>
            <p:ph type="sldNum" sz="quarter" idx="4"/>
          </p:nvPr>
        </p:nvSpPr>
        <p:spPr bwMode="auto">
          <a:xfrm>
            <a:off x="10744201" y="6415090"/>
            <a:ext cx="1311275" cy="365125"/>
          </a:xfrm>
          <a:prstGeom prst="rect">
            <a:avLst/>
          </a:prstGeom>
          <a:noFill/>
          <a:ln>
            <a:noFill/>
          </a:ln>
        </p:spPr>
        <p:txBody>
          <a:bodyPr vert="horz" wrap="square" lIns="91440" tIns="45720" rIns="91440" bIns="45720" numCol="1" anchor="ctr" anchorCtr="0" compatLnSpc="1"/>
          <a:lstStyle>
            <a:lvl1pPr algn="r" eaLnBrk="1" hangingPunct="1">
              <a:defRPr sz="1800" b="1" i="1" smtClean="0">
                <a:solidFill>
                  <a:srgbClr val="FFFFFF"/>
                </a:solidFill>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cxnSp>
        <p:nvCxnSpPr>
          <p:cNvPr id="3145728" name="Line 2054"/>
          <p:cNvCxnSpPr>
            <a:cxnSpLocks noChangeShapeType="1"/>
          </p:cNvCxnSpPr>
          <p:nvPr/>
        </p:nvCxnSpPr>
        <p:spPr bwMode="auto">
          <a:xfrm>
            <a:off x="639765" y="1028700"/>
            <a:ext cx="9401175" cy="0"/>
          </a:xfrm>
          <a:prstGeom prst="line">
            <a:avLst/>
          </a:prstGeom>
          <a:noFill/>
          <a:ln w="19050">
            <a:solidFill>
              <a:srgbClr val="0B4DA2"/>
            </a:solidFill>
            <a:round/>
          </a:ln>
        </p:spPr>
      </p:cxnSp>
      <p:sp>
        <p:nvSpPr>
          <p:cNvPr id="1048582" name="Rectangle 233"/>
          <p:cNvSpPr>
            <a:spLocks noChangeArrowheads="1"/>
          </p:cNvSpPr>
          <p:nvPr userDrawn="1"/>
        </p:nvSpPr>
        <p:spPr bwMode="auto">
          <a:xfrm>
            <a:off x="331789" y="428625"/>
            <a:ext cx="153987" cy="457200"/>
          </a:xfrm>
          <a:prstGeom prst="rect">
            <a:avLst/>
          </a:prstGeom>
          <a:solidFill>
            <a:srgbClr val="C00000"/>
          </a:solidFill>
          <a:ln>
            <a:noFill/>
          </a:ln>
        </p:spPr>
        <p:txBody>
          <a:bodyPr anchor="ct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rgbClr val="0B4DA2"/>
              </a:buClr>
              <a:buSzPct val="100000"/>
              <a:buFontTx/>
              <a:buNone/>
              <a:defRPr/>
            </a:pPr>
            <a:endParaRPr kumimoji="0" lang="zh-CN" altLang="en-US" sz="1350" b="0" i="0" u="none" strike="noStrike" kern="1200" cap="none" spc="0" normalizeH="0" baseline="0" noProof="0">
              <a:ln>
                <a:noFill/>
              </a:ln>
              <a:solidFill>
                <a:srgbClr val="FFFFFF"/>
              </a:solidFill>
              <a:effectLst/>
              <a:uLnTx/>
              <a:uFillTx/>
              <a:latin typeface="华文中宋" panose="02010600040101010101" pitchFamily="2" charset="-122"/>
              <a:ea typeface="华文中宋" panose="02010600040101010101" pitchFamily="2" charset="-122"/>
              <a:cs typeface="+mn-cs"/>
              <a:sym typeface="Calibri" panose="020F0502020204030204" pitchFamily="34" charset="0"/>
            </a:endParaRPr>
          </a:p>
        </p:txBody>
      </p:sp>
      <p:cxnSp>
        <p:nvCxnSpPr>
          <p:cNvPr id="3145729" name="Line 404"/>
          <p:cNvCxnSpPr>
            <a:cxnSpLocks noChangeShapeType="1"/>
          </p:cNvCxnSpPr>
          <p:nvPr userDrawn="1"/>
        </p:nvCxnSpPr>
        <p:spPr bwMode="auto">
          <a:xfrm>
            <a:off x="550863" y="428625"/>
            <a:ext cx="0" cy="457200"/>
          </a:xfrm>
          <a:prstGeom prst="line">
            <a:avLst/>
          </a:prstGeom>
          <a:noFill/>
          <a:ln w="38100">
            <a:solidFill>
              <a:srgbClr val="C00000"/>
            </a:solidFill>
            <a:round/>
          </a:ln>
        </p:spPr>
      </p:cxnSp>
      <p:pic>
        <p:nvPicPr>
          <p:cNvPr id="14" name="图片 13"/>
          <p:cNvPicPr/>
          <p:nvPr userDrawn="1"/>
        </p:nvPicPr>
        <p:blipFill>
          <a:blip r:embed="rId3" cstate="print"/>
          <a:stretch>
            <a:fillRect/>
          </a:stretch>
        </p:blipFill>
        <p:spPr>
          <a:xfrm>
            <a:off x="11313006" y="130754"/>
            <a:ext cx="742470" cy="86042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cut/>
  </p:transition>
  <p:hf hdr="0" ftr="0" dt="0"/>
  <p:txStyles>
    <p:titleStyle>
      <a:lvl1pPr algn="l" rtl="0" eaLnBrk="0" fontAlgn="base" hangingPunct="0">
        <a:lnSpc>
          <a:spcPct val="85000"/>
        </a:lnSpc>
        <a:spcBef>
          <a:spcPct val="0"/>
        </a:spcBef>
        <a:spcAft>
          <a:spcPct val="0"/>
        </a:spcAft>
        <a:defRPr sz="2250">
          <a:solidFill>
            <a:srgbClr val="808080"/>
          </a:solidFill>
          <a:latin typeface="+mj-lt"/>
          <a:ea typeface="+mj-ea"/>
          <a:cs typeface="+mj-cs"/>
        </a:defRPr>
      </a:lvl1pPr>
      <a:lvl2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2pPr>
      <a:lvl3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3pPr>
      <a:lvl4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4pPr>
      <a:lvl5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5pPr>
      <a:lvl6pPr marL="3429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6pPr>
      <a:lvl7pPr marL="6858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7pPr>
      <a:lvl8pPr marL="10287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8pPr>
      <a:lvl9pPr marL="13716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9pPr>
    </p:titleStyle>
    <p:bodyStyle>
      <a:lvl1pPr marL="51435" indent="-51435" algn="l" rtl="0" eaLnBrk="0" fontAlgn="base" hangingPunct="0">
        <a:lnSpc>
          <a:spcPct val="90000"/>
        </a:lnSpc>
        <a:spcBef>
          <a:spcPts val="675"/>
        </a:spcBef>
        <a:spcAft>
          <a:spcPts val="115"/>
        </a:spcAft>
        <a:buClr>
          <a:srgbClr val="0B4DA2"/>
        </a:buClr>
        <a:buSzPct val="100000"/>
        <a:buFont typeface="Calibri" panose="020F0502020204030204" pitchFamily="3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Lst>
  <p:transition spd="slow" advTm="3000">
    <p:wipe/>
  </p:transition>
  <p:txStyles>
    <p:titleStyle>
      <a:lvl1pPr algn="ctr" defTabSz="914400" rtl="0" eaLnBrk="1" latinLnBrk="0" hangingPunct="1">
        <a:spcBef>
          <a:spcPct val="0"/>
        </a:spcBef>
        <a:buNone/>
        <a:defRPr sz="4400" kern="1200">
          <a:solidFill>
            <a:schemeClr val="tx1"/>
          </a:solidFill>
          <a:latin typeface="字魂36号-孙新恒宋楷体" panose="02000000000000000000" pitchFamily="2" charset="-122"/>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字魂36号-孙新恒宋楷体" panose="02000000000000000000" pitchFamily="2" charset="-122"/>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字魂36号-孙新恒宋楷体" panose="02000000000000000000" pitchFamily="2" charset="-122"/>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字魂36号-孙新恒宋楷体" panose="02000000000000000000" pitchFamily="2" charset="-122"/>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字魂36号-孙新恒宋楷体" panose="02000000000000000000" pitchFamily="2" charset="-122"/>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字魂36号-孙新恒宋楷体" panose="02000000000000000000" pitchFamily="2" charset="-122"/>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xml"/><Relationship Id="rId1" Type="http://schemas.openxmlformats.org/officeDocument/2006/relationships/image" Target="../media/image73.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1.xml"/><Relationship Id="rId2" Type="http://schemas.openxmlformats.org/officeDocument/2006/relationships/image" Target="../media/image75.png"/><Relationship Id="rId1" Type="http://schemas.openxmlformats.org/officeDocument/2006/relationships/tags" Target="../tags/tag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xml"/><Relationship Id="rId1" Type="http://schemas.openxmlformats.org/officeDocument/2006/relationships/image" Target="../media/image76.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xml"/><Relationship Id="rId1" Type="http://schemas.openxmlformats.org/officeDocument/2006/relationships/image" Target="../media/image77.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0.xml.rels><?xml version="1.0" encoding="UTF-8" standalone="yes"?>
<Relationships xmlns="http://schemas.openxmlformats.org/package/2006/relationships"><Relationship Id="rId5" Type="http://schemas.openxmlformats.org/officeDocument/2006/relationships/notesSlide" Target="../notesSlides/notesSlide82.xml"/><Relationship Id="rId4" Type="http://schemas.openxmlformats.org/officeDocument/2006/relationships/slideLayout" Target="../slideLayouts/slideLayout1.xml"/><Relationship Id="rId3" Type="http://schemas.openxmlformats.org/officeDocument/2006/relationships/tags" Target="../tags/tag9.xml"/><Relationship Id="rId2" Type="http://schemas.openxmlformats.org/officeDocument/2006/relationships/image" Target="../media/image78.png"/><Relationship Id="rId1" Type="http://schemas.openxmlformats.org/officeDocument/2006/relationships/image" Target="../media/image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9.png"/><Relationship Id="rId1" Type="http://schemas.openxmlformats.org/officeDocument/2006/relationships/tags" Target="../tags/tag10.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0.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1.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3.png"/><Relationship Id="rId1" Type="http://schemas.openxmlformats.org/officeDocument/2006/relationships/image" Target="../media/image82.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5.png"/><Relationship Id="rId1" Type="http://schemas.openxmlformats.org/officeDocument/2006/relationships/image" Target="../media/image8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12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2.png"/><Relationship Id="rId1" Type="http://schemas.openxmlformats.org/officeDocument/2006/relationships/image" Target="../media/image91.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4.png"/><Relationship Id="rId1" Type="http://schemas.openxmlformats.org/officeDocument/2006/relationships/image" Target="../media/image93.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5.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6.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7.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8.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9.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1.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2.wmf"/><Relationship Id="rId1"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2.wmf"/><Relationship Id="rId1"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5.wmf"/><Relationship Id="rId1"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7.wmf"/><Relationship Id="rId1" Type="http://schemas.openxmlformats.org/officeDocument/2006/relationships/oleObject" Target="../embeddings/oleObject4.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18.wmf"/><Relationship Id="rId1"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19.wmf"/><Relationship Id="rId1" Type="http://schemas.openxmlformats.org/officeDocument/2006/relationships/oleObject" Target="../embeddings/oleObject6.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2.xml"/><Relationship Id="rId3" Type="http://schemas.openxmlformats.org/officeDocument/2006/relationships/image" Target="../media/image23.wmf"/><Relationship Id="rId2" Type="http://schemas.openxmlformats.org/officeDocument/2006/relationships/oleObject" Target="../embeddings/oleObject7.bin"/><Relationship Id="rId1" Type="http://schemas.openxmlformats.org/officeDocument/2006/relationships/image" Target="../media/image22.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tags" Target="../tags/tag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4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1.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1.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84.xml.rels><?xml version="1.0" encoding="UTF-8" standalone="yes"?>
<Relationships xmlns="http://schemas.openxmlformats.org/package/2006/relationships"><Relationship Id="rId6" Type="http://schemas.openxmlformats.org/officeDocument/2006/relationships/notesSlide" Target="../notesSlides/notesSlide56.xml"/><Relationship Id="rId5" Type="http://schemas.openxmlformats.org/officeDocument/2006/relationships/slideLayout" Target="../slideLayouts/slideLayout1.xml"/><Relationship Id="rId4" Type="http://schemas.openxmlformats.org/officeDocument/2006/relationships/image" Target="../media/image53.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1.xml"/><Relationship Id="rId2" Type="http://schemas.openxmlformats.org/officeDocument/2006/relationships/image" Target="../media/image58.png"/><Relationship Id="rId1" Type="http://schemas.openxmlformats.org/officeDocument/2006/relationships/image" Target="../media/image57.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1.xml"/><Relationship Id="rId2" Type="http://schemas.openxmlformats.org/officeDocument/2006/relationships/image" Target="../media/image62.png"/><Relationship Id="rId1" Type="http://schemas.openxmlformats.org/officeDocument/2006/relationships/image" Target="../media/image6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1.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2.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image" Target="../media/image67.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image" Target="../media/image68.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image" Target="../media/image69.png"/></Relationships>
</file>

<file path=ppt/slides/_rels/slide96.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slideLayout" Target="../slideLayouts/slideLayout1.xml"/><Relationship Id="rId3" Type="http://schemas.openxmlformats.org/officeDocument/2006/relationships/tags" Target="../tags/tag7.xml"/><Relationship Id="rId2" Type="http://schemas.openxmlformats.org/officeDocument/2006/relationships/image" Target="../media/image71.png"/><Relationship Id="rId1" Type="http://schemas.openxmlformats.org/officeDocument/2006/relationships/image" Target="../media/image70.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image" Target="../media/image72.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225" y="392430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4" name="标题 1"/>
          <p:cNvSpPr txBox="1"/>
          <p:nvPr/>
        </p:nvSpPr>
        <p:spPr bwMode="auto">
          <a:xfrm>
            <a:off x="2082482" y="4818380"/>
            <a:ext cx="7381240" cy="1162050"/>
          </a:xfrm>
          <a:prstGeom prst="rect">
            <a:avLst/>
          </a:prstGeom>
          <a:noFill/>
          <a:ln>
            <a:noFill/>
          </a:ln>
        </p:spPr>
        <p:txBody>
          <a:bodyPr vert="horz" wrap="square" lIns="91440" tIns="45720" rIns="91440" bIns="45720" numCol="1" anchor="b" anchorCtr="0" compatLnSpc="1"/>
          <a:lstStyle>
            <a:lvl1pPr algn="l" rtl="0" eaLnBrk="0" fontAlgn="base" hangingPunct="0">
              <a:lnSpc>
                <a:spcPct val="85000"/>
              </a:lnSpc>
              <a:spcBef>
                <a:spcPct val="0"/>
              </a:spcBef>
              <a:spcAft>
                <a:spcPct val="0"/>
              </a:spcAft>
              <a:defRPr sz="2250">
                <a:solidFill>
                  <a:srgbClr val="808080"/>
                </a:solidFill>
                <a:latin typeface="+mj-lt"/>
                <a:ea typeface="+mj-ea"/>
                <a:cs typeface="+mj-cs"/>
              </a:defRPr>
            </a:lvl1pPr>
            <a:lvl2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2pPr>
            <a:lvl3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3pPr>
            <a:lvl4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4pPr>
            <a:lvl5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5pPr>
            <a:lvl6pPr marL="3429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6pPr>
            <a:lvl7pPr marL="6858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7pPr>
            <a:lvl8pPr marL="10287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8pPr>
            <a:lvl9pPr marL="13716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9pPr>
          </a:lstStyle>
          <a:p>
            <a:pPr algn="ctr">
              <a:lnSpc>
                <a:spcPct val="150000"/>
              </a:lnSpc>
            </a:pPr>
            <a:r>
              <a:rPr lang="zh-CN" altLang="en-US" sz="2800"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第三组：程鸿莉</a:t>
            </a:r>
            <a:r>
              <a:rPr lang="en-US" altLang="zh-CN" sz="2800"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陈尊龙</a:t>
            </a:r>
            <a:r>
              <a:rPr lang="en-US" altLang="zh-CN" sz="2800"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李博瑾</a:t>
            </a:r>
            <a:endParaRPr lang="zh-CN" altLang="en-US" sz="2800"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pPr>
            <a:r>
              <a:rPr lang="en-US" altLang="zh-CN" sz="2800"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吴伊宁</a:t>
            </a:r>
            <a:r>
              <a:rPr lang="en-US" altLang="zh-CN" sz="2800"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张晓冉</a:t>
            </a:r>
            <a:r>
              <a:rPr lang="en-US" altLang="zh-CN" sz="2800"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李冰欣</a:t>
            </a:r>
            <a:endParaRPr lang="zh-CN" altLang="en-US" sz="2800"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descr="SHU_VI_LOGO.svg"/>
          <p:cNvPicPr>
            <a:picLocks noChangeAspect="1"/>
          </p:cNvPicPr>
          <p:nvPr/>
        </p:nvPicPr>
        <p:blipFill>
          <a:blip r:embed="rId1"/>
          <a:stretch>
            <a:fillRect/>
          </a:stretch>
        </p:blipFill>
        <p:spPr>
          <a:xfrm>
            <a:off x="9015095" y="4259580"/>
            <a:ext cx="1795780" cy="2251075"/>
          </a:xfrm>
          <a:prstGeom prst="rect">
            <a:avLst/>
          </a:prstGeom>
        </p:spPr>
      </p:pic>
      <p:sp>
        <p:nvSpPr>
          <p:cNvPr id="6" name="标题 1"/>
          <p:cNvSpPr txBox="1"/>
          <p:nvPr/>
        </p:nvSpPr>
        <p:spPr bwMode="auto">
          <a:xfrm>
            <a:off x="624667" y="532621"/>
            <a:ext cx="10587990" cy="2272665"/>
          </a:xfrm>
          <a:prstGeom prst="rect">
            <a:avLst/>
          </a:prstGeom>
          <a:noFill/>
          <a:ln>
            <a:noFill/>
          </a:ln>
        </p:spPr>
        <p:txBody>
          <a:bodyPr vert="horz" wrap="square" lIns="91440" tIns="45720" rIns="91440" bIns="45720" numCol="1" anchor="b" anchorCtr="0" compatLnSpc="1"/>
          <a:lstStyle>
            <a:lvl1pPr algn="l" rtl="0" eaLnBrk="0" fontAlgn="base" hangingPunct="0">
              <a:lnSpc>
                <a:spcPct val="85000"/>
              </a:lnSpc>
              <a:spcBef>
                <a:spcPct val="0"/>
              </a:spcBef>
              <a:spcAft>
                <a:spcPct val="0"/>
              </a:spcAft>
              <a:defRPr sz="2250">
                <a:solidFill>
                  <a:srgbClr val="808080"/>
                </a:solidFill>
                <a:latin typeface="+mj-lt"/>
                <a:ea typeface="+mj-ea"/>
                <a:cs typeface="+mj-cs"/>
              </a:defRPr>
            </a:lvl1pPr>
            <a:lvl2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2pPr>
            <a:lvl3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3pPr>
            <a:lvl4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4pPr>
            <a:lvl5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5pPr>
            <a:lvl6pPr marL="3429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6pPr>
            <a:lvl7pPr marL="6858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7pPr>
            <a:lvl8pPr marL="10287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8pPr>
            <a:lvl9pPr marL="13716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9pPr>
          </a:lstStyle>
          <a:p>
            <a:pPr algn="ctr">
              <a:lnSpc>
                <a:spcPct val="130000"/>
              </a:lnSpc>
            </a:pPr>
            <a:endParaRPr lang="zh-CN" altLang="en-US" sz="4000"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2148840" y="1621790"/>
            <a:ext cx="7539355" cy="706755"/>
          </a:xfrm>
          <a:prstGeom prst="rect">
            <a:avLst/>
          </a:prstGeom>
          <a:noFill/>
        </p:spPr>
        <p:txBody>
          <a:bodyPr wrap="square" rtlCol="0">
            <a:spAutoFit/>
          </a:bodyPr>
          <a:lstStyle/>
          <a:p>
            <a:pPr algn="ctr"/>
            <a:r>
              <a:rPr lang="zh-CN" altLang="en-US" sz="4000" b="1" dirty="0">
                <a:solidFill>
                  <a:schemeClr val="tx1"/>
                </a:solidFill>
                <a:effectLst>
                  <a:outerShdw blurRad="38100" dist="19050" dir="2700000" algn="tl" rotWithShape="0">
                    <a:schemeClr val="dk1">
                      <a:alpha val="40000"/>
                    </a:schemeClr>
                  </a:outerShdw>
                </a:effectLst>
              </a:rPr>
              <a:t>文本知识抽取</a:t>
            </a:r>
            <a:endParaRPr lang="zh-CN" altLang="en-US" sz="4000" b="1" dirty="0">
              <a:solidFill>
                <a:schemeClr val="tx1"/>
              </a:solidFill>
              <a:effectLst>
                <a:outerShdw blurRad="38100" dist="19050" dir="2700000" algn="tl" rotWithShape="0">
                  <a:schemeClr val="dk1">
                    <a:alpha val="40000"/>
                  </a:schemeClr>
                </a:outerShdw>
              </a:effectLst>
            </a:endParaRPr>
          </a:p>
        </p:txBody>
      </p:sp>
    </p:spTree>
    <p:custDataLst>
      <p:tags r:id="rId2"/>
    </p:custDataLst>
  </p:cSld>
  <p:clrMapOvr>
    <a:masterClrMapping/>
  </p:clrMapOvr>
  <p:transition spd="med">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9DB14B3-731A-4352-BC82-B1993596BD11}" type="slidenum">
              <a:rPr lang="zh-CN" altLang="en-US" smtClean="0">
                <a:latin typeface="微软雅黑" panose="020B0503020204020204" pitchFamily="34" charset="-122"/>
              </a:rPr>
            </a:fld>
            <a:endParaRPr lang="zh-CN" altLang="en-US" dirty="0">
              <a:latin typeface="微软雅黑" panose="020B0503020204020204" pitchFamily="34" charset="-122"/>
            </a:endParaRPr>
          </a:p>
        </p:txBody>
      </p:sp>
      <p:sp>
        <p:nvSpPr>
          <p:cNvPr id="5" name="AutoShape 2" descr="https://upload-images.jianshu.io/upload_images/12877808-5b140fdd85b73ca8.png!thumbnail?imageMogr2/auto-orient/strip%7CimageView2/2/w/541/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9" name="内容占位符 2"/>
          <p:cNvSpPr>
            <a:spLocks noGrp="1"/>
          </p:cNvSpPr>
          <p:nvPr/>
        </p:nvSpPr>
        <p:spPr>
          <a:xfrm>
            <a:off x="5019994" y="1020127"/>
            <a:ext cx="5972175" cy="4797425"/>
          </a:xfrm>
          <a:prstGeom prst="rect">
            <a:avLst/>
          </a:prstGeom>
          <a:noFill/>
          <a:ln>
            <a:noFill/>
          </a:ln>
        </p:spPr>
        <p:txBody>
          <a:bodyPr vert="horz" wrap="square" lIns="0" tIns="45720" rIns="0" bIns="45720" numCol="1" anchor="t" anchorCtr="0" compatLnSpc="1"/>
          <a:lstStyle>
            <a:lvl1pPr marL="51435" indent="-51435" algn="l" rtl="0" eaLnBrk="0" fontAlgn="base" hangingPunct="0">
              <a:lnSpc>
                <a:spcPct val="90000"/>
              </a:lnSpc>
              <a:spcBef>
                <a:spcPts val="675"/>
              </a:spcBef>
              <a:spcAft>
                <a:spcPts val="115"/>
              </a:spcAft>
              <a:buClr>
                <a:srgbClr val="0B4DA2"/>
              </a:buClr>
              <a:buSzPct val="100000"/>
              <a:buFont typeface="Calibri" panose="020F0502020204030204" pitchFamily="3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9pPr>
          </a:lstStyle>
          <a:p>
            <a:pPr marL="457200" indent="-342900">
              <a:lnSpc>
                <a:spcPct val="200000"/>
              </a:lnSpc>
              <a:spcBef>
                <a:spcPts val="0"/>
              </a:spcBef>
              <a:spcAft>
                <a:spcPts val="0"/>
              </a:spcAft>
              <a:buClr>
                <a:srgbClr val="434343"/>
              </a:buClr>
              <a:buSzPts val="1800"/>
              <a:buFont typeface="Calibri" panose="020F0502020204030204" pitchFamily="34" charset="0"/>
              <a:buChar char="●"/>
            </a:pPr>
            <a:r>
              <a:rPr lang="en-US"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ltLang="en-US"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实体抽取概述</a:t>
            </a:r>
            <a:endParaRPr lang="en-US" altLang="zh-CN"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342900">
              <a:lnSpc>
                <a:spcPct val="200000"/>
              </a:lnSpc>
              <a:spcBef>
                <a:spcPts val="0"/>
              </a:spcBef>
              <a:spcAft>
                <a:spcPts val="0"/>
              </a:spcAft>
              <a:buClr>
                <a:srgbClr val="434343"/>
              </a:buClr>
              <a:buSzPts val="1800"/>
              <a:buFont typeface="Calibri" panose="020F050202020403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342900">
              <a:lnSpc>
                <a:spcPct val="200000"/>
              </a:lnSpc>
              <a:spcBef>
                <a:spcPts val="0"/>
              </a:spcBef>
              <a:spcAft>
                <a:spcPts val="0"/>
              </a:spcAft>
              <a:buClr>
                <a:srgbClr val="434343"/>
              </a:buClr>
              <a:buSzPts val="1800"/>
              <a:buFont typeface="Calibri" panose="020F0502020204030204" pitchFamily="34" charset="0"/>
              <a:buChar char="●"/>
            </a:pPr>
            <a:r>
              <a:rPr lang="en-US"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en-US"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隐马尔可夫模型和条件随机场</a:t>
            </a:r>
            <a:endParaRPr lang="en-US"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342900">
              <a:lnSpc>
                <a:spcPct val="200000"/>
              </a:lnSpc>
              <a:spcBef>
                <a:spcPts val="0"/>
              </a:spcBef>
              <a:spcAft>
                <a:spcPts val="0"/>
              </a:spcAft>
              <a:buClr>
                <a:srgbClr val="434343"/>
              </a:buClr>
              <a:buSzPts val="1800"/>
              <a:buFont typeface="Calibri" panose="020F0502020204030204" pitchFamily="34" charset="0"/>
              <a:buChar char="●"/>
            </a:pPr>
            <a:endParaRPr lang="en-US" altLang="zh-CN"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342900">
              <a:lnSpc>
                <a:spcPct val="200000"/>
              </a:lnSpc>
              <a:spcBef>
                <a:spcPts val="0"/>
              </a:spcBef>
              <a:spcAft>
                <a:spcPts val="0"/>
              </a:spcAft>
              <a:buClr>
                <a:srgbClr val="434343"/>
              </a:buClr>
              <a:buSzPts val="1800"/>
              <a:buFont typeface="Calibri" panose="020F0502020204030204" pitchFamily="34" charset="0"/>
              <a:buChar char="●"/>
            </a:pPr>
            <a:r>
              <a:rPr kumimoji="1"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3 </a:t>
            </a:r>
            <a:r>
              <a:rPr kumimoji="1"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深度学习方法</a:t>
            </a:r>
            <a:endParaRPr kumimoji="1"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 name="矩形 6"/>
          <p:cNvSpPr/>
          <p:nvPr/>
        </p:nvSpPr>
        <p:spPr>
          <a:xfrm>
            <a:off x="-2540" y="-10160"/>
            <a:ext cx="4185920" cy="685673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3074" name="标题 1"/>
          <p:cNvSpPr>
            <a:spLocks noGrp="1"/>
          </p:cNvSpPr>
          <p:nvPr/>
        </p:nvSpPr>
        <p:spPr>
          <a:xfrm>
            <a:off x="635" y="2920365"/>
            <a:ext cx="4185285" cy="1576070"/>
          </a:xfrm>
          <a:prstGeom prst="rect">
            <a:avLst/>
          </a:prstGeom>
          <a:noFill/>
          <a:ln>
            <a:noFill/>
          </a:ln>
        </p:spPr>
        <p:txBody>
          <a:bodyPr vert="horz" wrap="square" lIns="91440" tIns="45720" rIns="91440" bIns="45720" numCol="1" anchor="b" anchorCtr="0" compatLnSpc="1"/>
          <a:lstStyle>
            <a:lvl1pPr algn="l" rtl="0" eaLnBrk="0" fontAlgn="base" hangingPunct="0">
              <a:lnSpc>
                <a:spcPct val="85000"/>
              </a:lnSpc>
              <a:spcBef>
                <a:spcPct val="0"/>
              </a:spcBef>
              <a:spcAft>
                <a:spcPct val="0"/>
              </a:spcAft>
              <a:defRPr sz="2250">
                <a:solidFill>
                  <a:srgbClr val="808080"/>
                </a:solidFill>
                <a:latin typeface="+mj-lt"/>
                <a:ea typeface="+mj-ea"/>
                <a:cs typeface="+mj-cs"/>
              </a:defRPr>
            </a:lvl1pPr>
            <a:lvl2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2pPr>
            <a:lvl3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3pPr>
            <a:lvl4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4pPr>
            <a:lvl5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5pPr>
            <a:lvl6pPr marL="3429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6pPr>
            <a:lvl7pPr marL="6858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7pPr>
            <a:lvl8pPr marL="10287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8pPr>
            <a:lvl9pPr marL="13716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9pPr>
          </a:lstStyle>
          <a:p>
            <a:pPr algn="ctr" latinLnBrk="0">
              <a:lnSpc>
                <a:spcPct val="0"/>
              </a:lnSpc>
            </a:pPr>
            <a:r>
              <a:rPr lang="zh-CN" altLang="en-US"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1300555" y="2372982"/>
            <a:ext cx="1778822" cy="830997"/>
          </a:xfrm>
          <a:prstGeom prst="rect">
            <a:avLst/>
          </a:prstGeom>
          <a:noFill/>
        </p:spPr>
        <p:txBody>
          <a:bodyPr wrap="square" rtlCol="0">
            <a:spAutoFit/>
          </a:bodyPr>
          <a:lstStyle/>
          <a:p>
            <a:r>
              <a:rPr lang="zh-CN" altLang="en-US" sz="4800" b="1" dirty="0">
                <a:solidFill>
                  <a:schemeClr val="bg1"/>
                </a:solidFill>
                <a:latin typeface="方正姚体" panose="02010601030101010101" pitchFamily="2" charset="-122"/>
                <a:ea typeface="方正姚体" panose="02010601030101010101" pitchFamily="2" charset="-122"/>
              </a:rPr>
              <a:t>目 录</a:t>
            </a:r>
            <a:endParaRPr lang="zh-CN" altLang="en-US" sz="4800" b="1" dirty="0">
              <a:solidFill>
                <a:schemeClr val="bg1"/>
              </a:solidFill>
              <a:latin typeface="方正姚体" panose="02010601030101010101" pitchFamily="2" charset="-122"/>
              <a:ea typeface="方正姚体" panose="02010601030101010101" pitchFamily="2" charset="-122"/>
            </a:endParaRPr>
          </a:p>
        </p:txBody>
      </p:sp>
      <p:cxnSp>
        <p:nvCxnSpPr>
          <p:cNvPr id="6" name="直接连接符 5"/>
          <p:cNvCxnSpPr/>
          <p:nvPr/>
        </p:nvCxnSpPr>
        <p:spPr>
          <a:xfrm>
            <a:off x="1102659" y="3271448"/>
            <a:ext cx="197671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1934"/>
    </mc:Choice>
    <mc:Fallback>
      <p:transition spd="slow" advTm="1934"/>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74702" y="372862"/>
            <a:ext cx="5396865" cy="583565"/>
          </a:xfrm>
          <a:prstGeom prst="rect">
            <a:avLst/>
          </a:prstGeom>
          <a:noFill/>
        </p:spPr>
        <p:txBody>
          <a:bodyPr wrap="none" rtlCol="0">
            <a:spAutoFit/>
          </a:bodyPr>
          <a:lstStyle/>
          <a:p>
            <a:pPr algn="l"/>
            <a:r>
              <a:rPr lang="en-US" altLang="zh-CN" sz="3200" dirty="0">
                <a:latin typeface="Times New Roman" panose="02020603050405020304" pitchFamily="18" charset="0"/>
                <a:cs typeface="Times New Roman" panose="02020603050405020304" pitchFamily="18" charset="0"/>
              </a:rPr>
              <a:t>Document-level Event Labeling</a:t>
            </a:r>
            <a:endParaRPr lang="en-US" altLang="zh-CN" sz="32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674702" y="1056442"/>
            <a:ext cx="9374820" cy="460375"/>
          </a:xfrm>
          <a:prstGeom prst="rect">
            <a:avLst/>
          </a:prstGeom>
          <a:noFill/>
        </p:spPr>
        <p:txBody>
          <a:bodyPr wrap="square" rtlCol="0">
            <a:spAutoFit/>
          </a:bodyPr>
          <a:lstStyle/>
          <a:p>
            <a:r>
              <a:rPr lang="zh-CN" altLang="en-US" sz="2400" b="1" dirty="0"/>
              <a:t>文档级事件</a:t>
            </a:r>
            <a:r>
              <a:rPr lang="zh-CN" altLang="en-US" sz="2400" b="1" dirty="0"/>
              <a:t>标注</a:t>
            </a:r>
            <a:endParaRPr lang="zh-CN" altLang="en-US" sz="2400" b="1" dirty="0"/>
          </a:p>
        </p:txBody>
      </p:sp>
      <p:sp>
        <p:nvSpPr>
          <p:cNvPr id="6" name="文本框 5"/>
          <p:cNvSpPr txBox="1"/>
          <p:nvPr/>
        </p:nvSpPr>
        <p:spPr>
          <a:xfrm>
            <a:off x="674702" y="1518107"/>
            <a:ext cx="9374820" cy="1198880"/>
          </a:xfrm>
          <a:prstGeom prst="rect">
            <a:avLst/>
          </a:prstGeom>
          <a:noFill/>
        </p:spPr>
        <p:txBody>
          <a:bodyPr wrap="square" rtlCol="0">
            <a:spAutoFit/>
          </a:bodyPr>
          <a:lstStyle/>
          <a:p>
            <a:pPr indent="0">
              <a:lnSpc>
                <a:spcPct val="200000"/>
              </a:lnSpc>
              <a:buFont typeface="+mj-lt"/>
              <a:buNone/>
            </a:pPr>
            <a:r>
              <a:rPr lang="zh-CN" altLang="en-US" dirty="0"/>
              <a:t>作为</a:t>
            </a:r>
            <a:r>
              <a:rPr lang="en-US" altLang="zh-CN" dirty="0"/>
              <a:t>DEE</a:t>
            </a:r>
            <a:r>
              <a:rPr lang="zh-CN" altLang="en-US" dirty="0"/>
              <a:t>的前提工作，首先在文档级别进行基于远程监督的事件</a:t>
            </a:r>
            <a:r>
              <a:rPr lang="zh-CN" altLang="en-US" dirty="0"/>
              <a:t>标注。</a:t>
            </a:r>
            <a:endParaRPr lang="zh-CN" altLang="en-US" dirty="0"/>
          </a:p>
          <a:p>
            <a:pPr indent="0">
              <a:lnSpc>
                <a:spcPct val="200000"/>
              </a:lnSpc>
              <a:buFont typeface="+mj-lt"/>
              <a:buNone/>
            </a:pPr>
            <a:r>
              <a:rPr lang="en-US" altLang="zh-CN" dirty="0"/>
              <a:t>	 </a:t>
            </a:r>
            <a:r>
              <a:rPr lang="zh-CN" altLang="en-US" dirty="0"/>
              <a:t>将表格记录从事件知识库映射到</a:t>
            </a:r>
            <a:r>
              <a:rPr lang="zh-CN" altLang="en-US" dirty="0">
                <a:sym typeface="+mn-ea"/>
              </a:rPr>
              <a:t>文档</a:t>
            </a:r>
            <a:r>
              <a:rPr lang="zh-CN" altLang="en-US" dirty="0"/>
              <a:t>文本</a:t>
            </a:r>
            <a:endParaRPr lang="zh-CN" altLang="en-US" dirty="0"/>
          </a:p>
        </p:txBody>
      </p:sp>
      <p:sp>
        <p:nvSpPr>
          <p:cNvPr id="8" name="右箭头 7"/>
          <p:cNvSpPr/>
          <p:nvPr/>
        </p:nvSpPr>
        <p:spPr>
          <a:xfrm>
            <a:off x="774700" y="2336165"/>
            <a:ext cx="885825" cy="257175"/>
          </a:xfrm>
          <a:prstGeom prst="rightArrow">
            <a:avLst/>
          </a:prstGeom>
          <a:solidFill>
            <a:schemeClr val="tx2">
              <a:lumMod val="20000"/>
              <a:lumOff val="80000"/>
            </a:schemeClr>
          </a:solidFill>
          <a:ln w="9525" cap="flat" cmpd="sng" algn="ctr">
            <a:solidFill>
              <a:schemeClr val="accent1">
                <a:lumMod val="40000"/>
                <a:lumOff val="60000"/>
              </a:schemeClr>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9" name="文本框 8"/>
          <p:cNvSpPr txBox="1"/>
          <p:nvPr/>
        </p:nvSpPr>
        <p:spPr>
          <a:xfrm>
            <a:off x="686767" y="2718257"/>
            <a:ext cx="9374820" cy="2584450"/>
          </a:xfrm>
          <a:prstGeom prst="rect">
            <a:avLst/>
          </a:prstGeom>
          <a:noFill/>
        </p:spPr>
        <p:txBody>
          <a:bodyPr wrap="square" rtlCol="0">
            <a:spAutoFit/>
          </a:bodyPr>
          <a:p>
            <a:pPr indent="0" fontAlgn="auto">
              <a:lnSpc>
                <a:spcPct val="150000"/>
              </a:lnSpc>
              <a:buFont typeface="+mj-lt"/>
              <a:buNone/>
            </a:pPr>
            <a:r>
              <a:rPr lang="zh-CN" altLang="en-US" dirty="0"/>
              <a:t>采用</a:t>
            </a:r>
            <a:r>
              <a:rPr lang="zh-CN" altLang="en-US" b="1" dirty="0"/>
              <a:t>无触发词设计</a:t>
            </a:r>
            <a:r>
              <a:rPr lang="zh-CN" altLang="en-US" dirty="0"/>
              <a:t>，相应重新设计新的</a:t>
            </a:r>
            <a:r>
              <a:rPr lang="en-US" altLang="zh-CN" dirty="0"/>
              <a:t>DEE</a:t>
            </a:r>
            <a:r>
              <a:rPr lang="zh-CN" altLang="en-US" dirty="0"/>
              <a:t>任务，实现端到端的模型</a:t>
            </a:r>
            <a:r>
              <a:rPr lang="zh-CN" altLang="en-US" dirty="0"/>
              <a:t>设计。</a:t>
            </a:r>
            <a:endParaRPr lang="zh-CN" altLang="en-US" dirty="0"/>
          </a:p>
          <a:p>
            <a:pPr indent="0" fontAlgn="auto">
              <a:lnSpc>
                <a:spcPct val="150000"/>
              </a:lnSpc>
              <a:buFont typeface="+mj-lt"/>
              <a:buNone/>
            </a:pPr>
            <a:r>
              <a:rPr lang="en-US" altLang="zh-CN" dirty="0"/>
              <a:t>DEE</a:t>
            </a:r>
            <a:r>
              <a:rPr lang="zh-CN" altLang="en-US" dirty="0"/>
              <a:t>的一个新的任务重新定义为基于文档直接填充的事件表</a:t>
            </a:r>
            <a:endParaRPr lang="zh-CN" altLang="en-US" dirty="0"/>
          </a:p>
          <a:p>
            <a:pPr indent="0" fontAlgn="auto">
              <a:lnSpc>
                <a:spcPct val="150000"/>
              </a:lnSpc>
              <a:buFont typeface="+mj-lt"/>
              <a:buNone/>
            </a:pPr>
            <a:endParaRPr lang="zh-CN" altLang="en-US" dirty="0"/>
          </a:p>
          <a:p>
            <a:pPr lvl="1" indent="0" fontAlgn="auto">
              <a:lnSpc>
                <a:spcPct val="150000"/>
              </a:lnSpc>
              <a:buFont typeface="+mj-lt"/>
              <a:buNone/>
            </a:pPr>
            <a:r>
              <a:rPr lang="zh-CN" altLang="en-US" dirty="0"/>
              <a:t>实体抽取：抽取实体提及作为</a:t>
            </a:r>
            <a:r>
              <a:rPr lang="zh-CN" altLang="en-US" dirty="0"/>
              <a:t>论元</a:t>
            </a:r>
            <a:endParaRPr lang="zh-CN" altLang="en-US" dirty="0"/>
          </a:p>
          <a:p>
            <a:pPr lvl="1" indent="0" fontAlgn="auto">
              <a:lnSpc>
                <a:spcPct val="150000"/>
              </a:lnSpc>
              <a:buFont typeface="+mj-lt"/>
              <a:buNone/>
            </a:pPr>
            <a:r>
              <a:rPr lang="zh-CN" altLang="en-US" dirty="0"/>
              <a:t>事件检测：判断一个文档是否触发某个事件</a:t>
            </a:r>
            <a:r>
              <a:rPr lang="zh-CN" altLang="en-US" dirty="0"/>
              <a:t>类型</a:t>
            </a:r>
            <a:endParaRPr lang="zh-CN" altLang="en-US" dirty="0"/>
          </a:p>
          <a:p>
            <a:pPr lvl="1" indent="0" fontAlgn="auto">
              <a:lnSpc>
                <a:spcPct val="150000"/>
              </a:lnSpc>
              <a:buFont typeface="+mj-lt"/>
              <a:buNone/>
            </a:pPr>
            <a:r>
              <a:rPr lang="zh-CN" altLang="en-US" dirty="0"/>
              <a:t>事件表填充：将论文填充到触发的事件对应的表</a:t>
            </a:r>
            <a:r>
              <a:rPr lang="zh-CN" altLang="en-US" dirty="0"/>
              <a:t>中</a:t>
            </a:r>
            <a:endParaRPr lang="zh-CN" altLang="en-US" dirty="0"/>
          </a:p>
        </p:txBody>
      </p:sp>
    </p:spTree>
  </p:cSld>
  <p:clrMapOvr>
    <a:masterClrMapping/>
  </p:clrMapOvr>
  <p:transition spd="med">
    <p:cu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74702" y="372862"/>
            <a:ext cx="2214068" cy="584775"/>
          </a:xfrm>
          <a:prstGeom prst="rect">
            <a:avLst/>
          </a:prstGeom>
          <a:noFill/>
        </p:spPr>
        <p:txBody>
          <a:bodyPr wrap="none" rtlCol="0">
            <a:spAutoFit/>
          </a:bodyPr>
          <a:lstStyle/>
          <a:p>
            <a:r>
              <a:rPr lang="en-US" altLang="zh-CN" sz="3200" dirty="0">
                <a:latin typeface="Times New Roman" panose="02020603050405020304" pitchFamily="18" charset="0"/>
                <a:cs typeface="Times New Roman" panose="02020603050405020304" pitchFamily="18" charset="0"/>
              </a:rPr>
              <a:t>Doc2EDAG</a:t>
            </a:r>
            <a:endParaRPr lang="en-US" altLang="zh-CN" sz="3200" dirty="0">
              <a:latin typeface="Times New Roman" panose="02020603050405020304" pitchFamily="18" charset="0"/>
              <a:cs typeface="Times New Roman" panose="02020603050405020304" pitchFamily="18" charset="0"/>
            </a:endParaRPr>
          </a:p>
        </p:txBody>
      </p:sp>
      <p:pic>
        <p:nvPicPr>
          <p:cNvPr id="1026" name="Picture 2" descr="在这里插入图片描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0955" y="2395855"/>
            <a:ext cx="7388225" cy="349123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74702" y="1269822"/>
            <a:ext cx="9374820" cy="645160"/>
          </a:xfrm>
          <a:prstGeom prst="rect">
            <a:avLst/>
          </a:prstGeom>
        </p:spPr>
        <p:txBody>
          <a:bodyPr wrap="square">
            <a:spAutoFit/>
          </a:bodyPr>
          <a:lstStyle/>
          <a:p>
            <a:r>
              <a:rPr lang="en-US" altLang="zh-CN" dirty="0"/>
              <a:t>Doc2EDAG</a:t>
            </a:r>
            <a:r>
              <a:rPr lang="zh-CN" altLang="en-US" dirty="0"/>
              <a:t>的关键是表格式的事件记录转换为一个基于实体的有向无环图（</a:t>
            </a:r>
            <a:r>
              <a:rPr lang="en-US" altLang="zh-CN" dirty="0"/>
              <a:t>EDAG</a:t>
            </a:r>
            <a:r>
              <a:rPr lang="zh-CN" altLang="en-US" dirty="0"/>
              <a:t>），有向无环图的生成如下图。</a:t>
            </a:r>
            <a:endParaRPr lang="zh-CN" altLang="en-US" dirty="0"/>
          </a:p>
        </p:txBody>
      </p:sp>
    </p:spTree>
  </p:cSld>
  <p:clrMapOvr>
    <a:masterClrMapping/>
  </p:clrMapOvr>
  <p:transition spd="med">
    <p:cu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74702" y="372862"/>
            <a:ext cx="2214068" cy="584775"/>
          </a:xfrm>
          <a:prstGeom prst="rect">
            <a:avLst/>
          </a:prstGeom>
          <a:noFill/>
        </p:spPr>
        <p:txBody>
          <a:bodyPr wrap="none" rtlCol="0">
            <a:spAutoFit/>
          </a:bodyPr>
          <a:lstStyle/>
          <a:p>
            <a:r>
              <a:rPr lang="en-US" altLang="zh-CN" sz="3200" dirty="0">
                <a:latin typeface="Times New Roman" panose="02020603050405020304" pitchFamily="18" charset="0"/>
                <a:cs typeface="Times New Roman" panose="02020603050405020304" pitchFamily="18" charset="0"/>
              </a:rPr>
              <a:t>Doc2EDAG</a:t>
            </a:r>
            <a:endParaRPr lang="en-US" altLang="zh-CN" sz="32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674702" y="1056442"/>
            <a:ext cx="9374820" cy="461665"/>
          </a:xfrm>
          <a:prstGeom prst="rect">
            <a:avLst/>
          </a:prstGeom>
          <a:noFill/>
        </p:spPr>
        <p:txBody>
          <a:bodyPr wrap="square" rtlCol="0">
            <a:spAutoFit/>
          </a:bodyPr>
          <a:lstStyle/>
          <a:p>
            <a:r>
              <a:rPr lang="en-US" altLang="zh-CN" sz="2400" b="1" dirty="0"/>
              <a:t>MODEL</a:t>
            </a:r>
            <a:endParaRPr lang="en-US" altLang="zh-CN" sz="2400" b="1" dirty="0"/>
          </a:p>
        </p:txBody>
      </p:sp>
      <p:pic>
        <p:nvPicPr>
          <p:cNvPr id="5" name="图片 4"/>
          <p:cNvPicPr>
            <a:picLocks noChangeAspect="1"/>
          </p:cNvPicPr>
          <p:nvPr/>
        </p:nvPicPr>
        <p:blipFill>
          <a:blip r:embed="rId1"/>
          <a:stretch>
            <a:fillRect/>
          </a:stretch>
        </p:blipFill>
        <p:spPr>
          <a:xfrm>
            <a:off x="0" y="951975"/>
            <a:ext cx="12192000" cy="4954050"/>
          </a:xfrm>
          <a:prstGeom prst="rect">
            <a:avLst/>
          </a:prstGeom>
        </p:spPr>
      </p:pic>
    </p:spTree>
  </p:cSld>
  <p:clrMapOvr>
    <a:masterClrMapping/>
  </p:clrMapOvr>
  <p:transition spd="med">
    <p:cu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226060" y="348615"/>
            <a:ext cx="6196965" cy="583565"/>
          </a:xfrm>
          <a:prstGeom prst="rect">
            <a:avLst/>
          </a:prstGeom>
          <a:noFill/>
        </p:spPr>
        <p:txBody>
          <a:bodyPr wrap="square" rtlCol="0">
            <a:spAutoFit/>
          </a:bodyPr>
          <a:lstStyle/>
          <a:p>
            <a:pPr lvl="1" algn="l"/>
            <a:r>
              <a:rPr lang="en-US" altLang="zh-CN" sz="3200" dirty="0">
                <a:latin typeface="Times New Roman" panose="02020603050405020304" pitchFamily="18" charset="0"/>
                <a:cs typeface="Times New Roman" panose="02020603050405020304" pitchFamily="18" charset="0"/>
              </a:rPr>
              <a:t>Preconditioned Modules</a:t>
            </a:r>
            <a:endParaRPr lang="en-US" altLang="zh-CN" sz="3200" dirty="0">
              <a:latin typeface="Times New Roman" panose="02020603050405020304" pitchFamily="18" charset="0"/>
              <a:cs typeface="Times New Roman" panose="02020603050405020304" pitchFamily="18" charset="0"/>
            </a:endParaRPr>
          </a:p>
        </p:txBody>
      </p:sp>
      <p:sp>
        <p:nvSpPr>
          <p:cNvPr id="6" name="矩形 5"/>
          <p:cNvSpPr/>
          <p:nvPr/>
        </p:nvSpPr>
        <p:spPr>
          <a:xfrm>
            <a:off x="594803" y="1312467"/>
            <a:ext cx="9552373" cy="1783715"/>
          </a:xfrm>
          <a:prstGeom prst="rect">
            <a:avLst/>
          </a:prstGeom>
        </p:spPr>
        <p:txBody>
          <a:bodyPr wrap="square">
            <a:spAutoFit/>
          </a:bodyPr>
          <a:lstStyle/>
          <a:p>
            <a:r>
              <a:rPr lang="zh-CN" altLang="en-US" sz="2000" b="1" dirty="0"/>
              <a:t>输入表示</a:t>
            </a:r>
            <a:r>
              <a:rPr lang="en-US" altLang="zh-CN" sz="2000" b="1" dirty="0"/>
              <a:t>(</a:t>
            </a:r>
            <a:r>
              <a:rPr lang="zh-CN" altLang="en-US" sz="2000" b="1" dirty="0">
                <a:latin typeface="Times New Roman" panose="02020603050405020304" pitchFamily="18" charset="0"/>
                <a:cs typeface="Times New Roman" panose="02020603050405020304" pitchFamily="18" charset="0"/>
              </a:rPr>
              <a:t>Input Representation</a:t>
            </a:r>
            <a:r>
              <a:rPr lang="en-US" altLang="zh-CN" sz="2000" b="1" dirty="0"/>
              <a:t>)</a:t>
            </a:r>
            <a:endParaRPr lang="en-US" altLang="zh-CN" sz="2000" dirty="0"/>
          </a:p>
          <a:p>
            <a:pPr fontAlgn="auto">
              <a:lnSpc>
                <a:spcPct val="150000"/>
              </a:lnSpc>
            </a:pPr>
            <a:r>
              <a:rPr lang="zh-CN" altLang="en-US" dirty="0"/>
              <a:t>将一个文档d表示为一个句子的序列</a:t>
            </a:r>
            <a:r>
              <a:rPr dirty="0"/>
              <a:t> </a:t>
            </a:r>
            <a:r>
              <a:rPr lang="zh-CN" altLang="en-US" sz="2000" b="1" dirty="0">
                <a:latin typeface="Times New Roman" panose="02020603050405020304" pitchFamily="18" charset="0"/>
                <a:cs typeface="Times New Roman" panose="02020603050405020304" pitchFamily="18" charset="0"/>
              </a:rPr>
              <a:t>[s</a:t>
            </a:r>
            <a:r>
              <a:rPr lang="zh-CN" altLang="en-US" sz="2000" b="1" baseline="-25000"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 s</a:t>
            </a:r>
            <a:r>
              <a:rPr lang="zh-CN" altLang="en-US" sz="2000" b="1" baseline="-25000"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 · · · ; s</a:t>
            </a:r>
            <a:r>
              <a:rPr lang="zh-CN" altLang="en-US" sz="2000" b="1" baseline="-25000" dirty="0">
                <a:latin typeface="Times New Roman" panose="02020603050405020304" pitchFamily="18" charset="0"/>
                <a:cs typeface="Times New Roman" panose="02020603050405020304" pitchFamily="18" charset="0"/>
              </a:rPr>
              <a:t>Ns</a:t>
            </a:r>
            <a:r>
              <a:rPr lang="zh-CN" altLang="en-US" sz="2000" b="1" dirty="0">
                <a:latin typeface="Times New Roman" panose="02020603050405020304" pitchFamily="18" charset="0"/>
                <a:cs typeface="Times New Roman" panose="02020603050405020304" pitchFamily="18" charset="0"/>
              </a:rPr>
              <a:t> ]</a:t>
            </a:r>
            <a:r>
              <a:rPr lang="zh-CN" altLang="en-US" dirty="0"/>
              <a:t>，最长文本有</a:t>
            </a:r>
            <a:r>
              <a:rPr lang="en-US" altLang="zh-CN" dirty="0"/>
              <a:t>Ns</a:t>
            </a:r>
            <a:r>
              <a:rPr lang="zh-CN" altLang="en-US" dirty="0"/>
              <a:t>个句子。每个句子表示为</a:t>
            </a:r>
            <a:r>
              <a:rPr lang="zh-CN" altLang="en-US" sz="2000" b="1" dirty="0">
                <a:latin typeface="Times New Roman" panose="02020603050405020304" pitchFamily="18" charset="0"/>
                <a:cs typeface="Times New Roman" panose="02020603050405020304" pitchFamily="18" charset="0"/>
              </a:rPr>
              <a:t>si=[w</a:t>
            </a:r>
            <a:r>
              <a:rPr lang="zh-CN" altLang="en-US" sz="2000" b="1" baseline="-25000" dirty="0">
                <a:latin typeface="Times New Roman" panose="02020603050405020304" pitchFamily="18" charset="0"/>
                <a:cs typeface="Times New Roman" panose="02020603050405020304" pitchFamily="18" charset="0"/>
              </a:rPr>
              <a:t>i,1</a:t>
            </a:r>
            <a:r>
              <a:rPr lang="zh-CN" altLang="en-US" sz="2000" b="1" dirty="0">
                <a:latin typeface="Times New Roman" panose="02020603050405020304" pitchFamily="18" charset="0"/>
                <a:cs typeface="Times New Roman" panose="02020603050405020304" pitchFamily="18" charset="0"/>
              </a:rPr>
              <a:t>,w</a:t>
            </a:r>
            <a:r>
              <a:rPr lang="zh-CN" altLang="en-US" sz="2000" b="1" baseline="-25000" dirty="0">
                <a:latin typeface="Times New Roman" panose="02020603050405020304" pitchFamily="18" charset="0"/>
                <a:cs typeface="Times New Roman" panose="02020603050405020304" pitchFamily="18" charset="0"/>
              </a:rPr>
              <a:t>i,2</a:t>
            </a:r>
            <a:r>
              <a:rPr lang="zh-CN" altLang="en-US" sz="2000" b="1" dirty="0">
                <a:latin typeface="Times New Roman" panose="02020603050405020304" pitchFamily="18" charset="0"/>
                <a:cs typeface="Times New Roman" panose="02020603050405020304" pitchFamily="18" charset="0"/>
              </a:rPr>
              <a:t>,…,w</a:t>
            </a:r>
            <a:r>
              <a:rPr lang="zh-CN" altLang="en-US" sz="2000" b="1" baseline="-25000" dirty="0">
                <a:latin typeface="Times New Roman" panose="02020603050405020304" pitchFamily="18" charset="0"/>
                <a:cs typeface="Times New Roman" panose="02020603050405020304" pitchFamily="18" charset="0"/>
              </a:rPr>
              <a:t>i,</a:t>
            </a:r>
            <a:r>
              <a:rPr lang="en-US" altLang="zh-CN" sz="2000" b="1" baseline="-25000" dirty="0">
                <a:latin typeface="Times New Roman" panose="02020603050405020304" pitchFamily="18" charset="0"/>
                <a:cs typeface="Times New Roman" panose="02020603050405020304" pitchFamily="18" charset="0"/>
              </a:rPr>
              <a:t>N</a:t>
            </a:r>
            <a:r>
              <a:rPr lang="zh-CN" altLang="en-US" sz="2000" b="1" baseline="-25000" dirty="0">
                <a:latin typeface="Times New Roman" panose="02020603050405020304" pitchFamily="18" charset="0"/>
                <a:cs typeface="Times New Roman" panose="02020603050405020304" pitchFamily="18" charset="0"/>
              </a:rPr>
              <a:t>w</a:t>
            </a:r>
            <a:r>
              <a:rPr lang="zh-CN" altLang="en-US" sz="2000" b="1" dirty="0">
                <a:latin typeface="Times New Roman" panose="02020603050405020304" pitchFamily="18" charset="0"/>
                <a:cs typeface="Times New Roman" panose="02020603050405020304" pitchFamily="18" charset="0"/>
              </a:rPr>
              <a:t>]</a:t>
            </a:r>
            <a:r>
              <a:rPr lang="zh-CN" altLang="en-US" dirty="0"/>
              <a:t>最长的句子有</a:t>
            </a:r>
            <a:r>
              <a:rPr lang="zh-CN" altLang="en-US" sz="2000" b="1" dirty="0">
                <a:latin typeface="Times New Roman" panose="02020603050405020304" pitchFamily="18" charset="0"/>
                <a:cs typeface="Times New Roman" panose="02020603050405020304" pitchFamily="18" charset="0"/>
              </a:rPr>
              <a:t>N</a:t>
            </a:r>
            <a:r>
              <a:rPr lang="zh-CN" altLang="en-US" sz="2000" b="1" baseline="-25000" dirty="0">
                <a:latin typeface="Times New Roman" panose="02020603050405020304" pitchFamily="18" charset="0"/>
                <a:cs typeface="Times New Roman" panose="02020603050405020304" pitchFamily="18" charset="0"/>
              </a:rPr>
              <a:t>w</a:t>
            </a:r>
            <a:r>
              <a:rPr lang="zh-CN" altLang="en-US" dirty="0"/>
              <a:t>个词，</a:t>
            </a:r>
            <a:r>
              <a:rPr lang="zh-CN" altLang="en-US" sz="2000" b="1" dirty="0">
                <a:latin typeface="Times New Roman" panose="02020603050405020304" pitchFamily="18" charset="0"/>
                <a:cs typeface="Times New Roman" panose="02020603050405020304" pitchFamily="18" charset="0"/>
              </a:rPr>
              <a:t>w</a:t>
            </a:r>
            <a:r>
              <a:rPr lang="zh-CN" altLang="en-US" sz="2000" b="1" baseline="-25000" dirty="0">
                <a:latin typeface="Times New Roman" panose="02020603050405020304" pitchFamily="18" charset="0"/>
                <a:cs typeface="Times New Roman" panose="02020603050405020304" pitchFamily="18" charset="0"/>
              </a:rPr>
              <a:t>ij</a:t>
            </a:r>
            <a:r>
              <a:rPr lang="zh-CN" altLang="en-US" dirty="0"/>
              <a:t>表示第</a:t>
            </a:r>
            <a:r>
              <a:rPr lang="zh-CN" altLang="en-US" sz="2000" b="1" dirty="0">
                <a:latin typeface="Times New Roman" panose="02020603050405020304" pitchFamily="18" charset="0"/>
                <a:cs typeface="Times New Roman" panose="02020603050405020304" pitchFamily="18" charset="0"/>
              </a:rPr>
              <a:t>i</a:t>
            </a:r>
            <a:r>
              <a:rPr lang="zh-CN" altLang="en-US" dirty="0"/>
              <a:t>个句子第</a:t>
            </a:r>
            <a:r>
              <a:rPr lang="zh-CN" altLang="en-US" sz="2000" b="1" dirty="0">
                <a:latin typeface="Times New Roman" panose="02020603050405020304" pitchFamily="18" charset="0"/>
                <a:cs typeface="Times New Roman" panose="02020603050405020304" pitchFamily="18" charset="0"/>
              </a:rPr>
              <a:t>j</a:t>
            </a:r>
            <a:r>
              <a:rPr lang="zh-CN" altLang="en-US" dirty="0"/>
              <a:t>个词。</a:t>
            </a:r>
            <a:r>
              <a:rPr lang="zh-CN" altLang="en-US" sz="2000" b="1" dirty="0">
                <a:latin typeface="Times New Roman" panose="02020603050405020304" pitchFamily="18" charset="0"/>
                <a:cs typeface="Times New Roman" panose="02020603050405020304" pitchFamily="18" charset="0"/>
              </a:rPr>
              <a:t>Ns</a:t>
            </a:r>
            <a:r>
              <a:rPr lang="zh-CN" altLang="en-US" dirty="0"/>
              <a:t>和</a:t>
            </a:r>
            <a:r>
              <a:rPr lang="zh-CN" altLang="en-US" sz="2000" b="1" dirty="0">
                <a:latin typeface="Times New Roman" panose="02020603050405020304" pitchFamily="18" charset="0"/>
                <a:cs typeface="Times New Roman" panose="02020603050405020304" pitchFamily="18" charset="0"/>
              </a:rPr>
              <a:t>Nw</a:t>
            </a:r>
            <a:r>
              <a:rPr lang="zh-CN" altLang="en-US" dirty="0"/>
              <a:t>分别式句子序列和</a:t>
            </a:r>
            <a:r>
              <a:rPr lang="zh-CN" altLang="en-US" sz="2000" b="1" dirty="0">
                <a:latin typeface="Times New Roman" panose="02020603050405020304" pitchFamily="18" charset="0"/>
                <a:cs typeface="Times New Roman" panose="02020603050405020304" pitchFamily="18" charset="0"/>
              </a:rPr>
              <a:t>token</a:t>
            </a:r>
            <a:r>
              <a:rPr lang="zh-CN" altLang="en-US" dirty="0"/>
              <a:t>序列的最大</a:t>
            </a:r>
            <a:r>
              <a:rPr lang="zh-CN" altLang="en-US" dirty="0"/>
              <a:t>长度。</a:t>
            </a:r>
            <a:endParaRPr lang="zh-CN" altLang="en-US" dirty="0"/>
          </a:p>
        </p:txBody>
      </p:sp>
      <p:sp>
        <p:nvSpPr>
          <p:cNvPr id="7" name="矩形 6"/>
          <p:cNvSpPr/>
          <p:nvPr/>
        </p:nvSpPr>
        <p:spPr>
          <a:xfrm>
            <a:off x="614033" y="3184472"/>
            <a:ext cx="9552373" cy="1938020"/>
          </a:xfrm>
          <a:prstGeom prst="rect">
            <a:avLst/>
          </a:prstGeom>
        </p:spPr>
        <p:txBody>
          <a:bodyPr wrap="square">
            <a:spAutoFit/>
          </a:bodyPr>
          <a:lstStyle/>
          <a:p>
            <a:pPr fontAlgn="auto">
              <a:lnSpc>
                <a:spcPct val="150000"/>
              </a:lnSpc>
            </a:pPr>
            <a:r>
              <a:rPr lang="zh-CN" altLang="en-US" sz="2000" b="1" dirty="0"/>
              <a:t>实体识别</a:t>
            </a:r>
            <a:r>
              <a:rPr lang="en-US" altLang="zh-CN" sz="2000" b="1" dirty="0"/>
              <a:t>(</a:t>
            </a:r>
            <a:r>
              <a:rPr lang="zh-CN" altLang="en-US" sz="2000" b="1" dirty="0">
                <a:latin typeface="Times New Roman" panose="02020603050405020304" pitchFamily="18" charset="0"/>
                <a:cs typeface="Times New Roman" panose="02020603050405020304" pitchFamily="18" charset="0"/>
              </a:rPr>
              <a:t>Entity Recognition</a:t>
            </a:r>
            <a:r>
              <a:rPr lang="en-US" altLang="zh-CN" sz="2000" b="1" dirty="0"/>
              <a:t>)</a:t>
            </a:r>
            <a:endParaRPr lang="zh-CN" altLang="en-US" sz="2000" dirty="0"/>
          </a:p>
          <a:p>
            <a:pPr fontAlgn="auto">
              <a:lnSpc>
                <a:spcPct val="150000"/>
              </a:lnSpc>
            </a:pPr>
            <a:r>
              <a:rPr lang="zh-CN" altLang="en-US" dirty="0"/>
              <a:t>典型的序列标注任务，在句子层执行，并使用一种经典的</a:t>
            </a:r>
            <a:r>
              <a:rPr lang="zh-CN" altLang="en-US" sz="2000" b="1" dirty="0">
                <a:latin typeface="Times New Roman" panose="02020603050405020304" pitchFamily="18" charset="0"/>
                <a:cs typeface="Times New Roman" panose="02020603050405020304" pitchFamily="18" charset="0"/>
              </a:rPr>
              <a:t>BILSTM-CRF</a:t>
            </a:r>
            <a:r>
              <a:rPr lang="zh-CN" altLang="en-US" dirty="0"/>
              <a:t>方法。区别是不适用原生编码器，使用</a:t>
            </a:r>
            <a:r>
              <a:rPr lang="zh-CN" altLang="en-US" sz="2000" b="1" dirty="0">
                <a:latin typeface="Times New Roman" panose="02020603050405020304" pitchFamily="18" charset="0"/>
                <a:cs typeface="Times New Roman" panose="02020603050405020304" pitchFamily="18" charset="0"/>
              </a:rPr>
              <a:t>Transformer</a:t>
            </a:r>
            <a:r>
              <a:rPr lang="zh-CN" altLang="en-US" dirty="0"/>
              <a:t>编码，此阶段使用记作</a:t>
            </a:r>
            <a:r>
              <a:rPr lang="zh-CN" altLang="en-US" sz="2000" b="1" dirty="0">
                <a:latin typeface="Times New Roman" panose="02020603050405020304" pitchFamily="18" charset="0"/>
                <a:cs typeface="Times New Roman" panose="02020603050405020304" pitchFamily="18" charset="0"/>
              </a:rPr>
              <a:t>Transformer-1</a:t>
            </a:r>
            <a:r>
              <a:rPr lang="zh-CN" altLang="en-US" dirty="0"/>
              <a:t>。对每个句子张量用</a:t>
            </a:r>
            <a:r>
              <a:rPr lang="zh-CN" altLang="en-US" sz="2000" b="1" dirty="0">
                <a:latin typeface="Times New Roman" panose="02020603050405020304" pitchFamily="18" charset="0"/>
                <a:cs typeface="Times New Roman" panose="02020603050405020304" pitchFamily="18" charset="0"/>
              </a:rPr>
              <a:t>Transformer</a:t>
            </a:r>
            <a:r>
              <a:rPr lang="zh-CN" altLang="en-US" dirty="0"/>
              <a:t>进行处理得到</a:t>
            </a:r>
            <a:r>
              <a:rPr lang="zh-CN" altLang="en-US" sz="2000" b="1" dirty="0">
                <a:latin typeface="Times New Roman" panose="02020603050405020304" pitchFamily="18" charset="0"/>
                <a:cs typeface="Times New Roman" panose="02020603050405020304" pitchFamily="18" charset="0"/>
              </a:rPr>
              <a:t>hi=Transform-1(Si)</a:t>
            </a:r>
            <a:endParaRPr lang="zh-CN" altLang="en-US" sz="2000" b="1" dirty="0">
              <a:latin typeface="Times New Roman" panose="02020603050405020304" pitchFamily="18" charset="0"/>
              <a:cs typeface="Times New Roman" panose="02020603050405020304" pitchFamily="18" charset="0"/>
            </a:endParaRPr>
          </a:p>
        </p:txBody>
      </p:sp>
    </p:spTree>
  </p:cSld>
  <p:clrMapOvr>
    <a:masterClrMapping/>
  </p:clrMapOvr>
  <p:transition spd="med">
    <p:cu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74702" y="372862"/>
            <a:ext cx="5555615" cy="583565"/>
          </a:xfrm>
          <a:prstGeom prst="rect">
            <a:avLst/>
          </a:prstGeom>
          <a:noFill/>
        </p:spPr>
        <p:txBody>
          <a:bodyPr wrap="none" rtlCol="0">
            <a:spAutoFit/>
          </a:bodyPr>
          <a:lstStyle/>
          <a:p>
            <a:pPr algn="l"/>
            <a:r>
              <a:rPr lang="en-US" altLang="zh-CN" sz="3200" dirty="0">
                <a:latin typeface="Times New Roman" panose="02020603050405020304" pitchFamily="18" charset="0"/>
                <a:cs typeface="Times New Roman" panose="02020603050405020304" pitchFamily="18" charset="0"/>
              </a:rPr>
              <a:t>Document-level Entity Encoding</a:t>
            </a:r>
            <a:endParaRPr lang="en-US" altLang="zh-CN" sz="3200" dirty="0">
              <a:latin typeface="Times New Roman" panose="02020603050405020304" pitchFamily="18" charset="0"/>
              <a:cs typeface="Times New Roman" panose="02020603050405020304" pitchFamily="18" charset="0"/>
            </a:endParaRPr>
          </a:p>
        </p:txBody>
      </p:sp>
      <p:sp>
        <p:nvSpPr>
          <p:cNvPr id="3" name="矩形 2"/>
          <p:cNvSpPr/>
          <p:nvPr/>
        </p:nvSpPr>
        <p:spPr>
          <a:xfrm>
            <a:off x="674701" y="1249174"/>
            <a:ext cx="9410331" cy="4477385"/>
          </a:xfrm>
          <a:prstGeom prst="rect">
            <a:avLst/>
          </a:prstGeom>
        </p:spPr>
        <p:txBody>
          <a:bodyPr wrap="square">
            <a:spAutoFit/>
          </a:bodyPr>
          <a:lstStyle/>
          <a:p>
            <a:pPr indent="0">
              <a:buNone/>
            </a:pPr>
            <a:r>
              <a:rPr lang="zh-CN" altLang="en-US" sz="2000" b="1" dirty="0">
                <a:latin typeface="Times New Roman" panose="02020603050405020304" pitchFamily="18" charset="0"/>
                <a:cs typeface="Times New Roman" panose="02020603050405020304" pitchFamily="18" charset="0"/>
              </a:rPr>
              <a:t>Entity&amp;Sentence Embedding</a:t>
            </a:r>
            <a:endParaRPr lang="zh-CN" altLang="en-US" sz="2000" b="1" dirty="0">
              <a:latin typeface="Times New Roman" panose="02020603050405020304" pitchFamily="18" charset="0"/>
              <a:cs typeface="Times New Roman" panose="02020603050405020304" pitchFamily="18" charset="0"/>
            </a:endParaRPr>
          </a:p>
          <a:p>
            <a:pPr indent="0">
              <a:buNone/>
            </a:pPr>
            <a:endParaRPr lang="zh-CN" altLang="en-US" b="1" dirty="0">
              <a:latin typeface="Times New Roman" panose="02020603050405020304" pitchFamily="18" charset="0"/>
              <a:cs typeface="Times New Roman" panose="02020603050405020304" pitchFamily="18" charset="0"/>
            </a:endParaRPr>
          </a:p>
          <a:p>
            <a:pPr indent="457200" fontAlgn="auto">
              <a:lnSpc>
                <a:spcPct val="150000"/>
              </a:lnSpc>
              <a:buNone/>
              <a:extLst>
                <a:ext uri="{35155182-B16C-46BC-9424-99874614C6A1}">
                  <wpsdc:indentchars xmlns:wpsdc="http://www.wps.cn/officeDocument/2017/drawingmlCustomData" val="200" checksum="59296752"/>
                </a:ext>
              </a:extLst>
            </a:pPr>
            <a:r>
              <a:rPr lang="zh-CN" dirty="0"/>
              <a:t>由于一个实体提及通常覆盖多个长度可变的token，我们首先通过对其覆盖的token执行最大池化操作，获得每个实体提及的固定大小的嵌入。</a:t>
            </a:r>
            <a:endParaRPr lang="zh-CN" dirty="0"/>
          </a:p>
          <a:p>
            <a:pPr indent="0" fontAlgn="auto">
              <a:lnSpc>
                <a:spcPct val="150000"/>
              </a:lnSpc>
              <a:buNone/>
            </a:pPr>
            <a:r>
              <a:rPr lang="zh-CN" altLang="en-US" dirty="0">
                <a:latin typeface="Times New Roman" panose="02020603050405020304" pitchFamily="18" charset="0"/>
                <a:cs typeface="Times New Roman" panose="02020603050405020304" pitchFamily="18" charset="0"/>
              </a:rPr>
              <a:t>例如：给定第</a:t>
            </a:r>
            <a:r>
              <a:rPr lang="en-US" altLang="zh-CN" dirty="0">
                <a:latin typeface="Times New Roman" panose="02020603050405020304" pitchFamily="18" charset="0"/>
                <a:cs typeface="Times New Roman" panose="02020603050405020304" pitchFamily="18" charset="0"/>
              </a:rPr>
              <a:t>l</a:t>
            </a:r>
            <a:r>
              <a:rPr lang="zh-CN" altLang="en-US" dirty="0">
                <a:latin typeface="Times New Roman" panose="02020603050405020304" pitchFamily="18" charset="0"/>
                <a:cs typeface="Times New Roman" panose="02020603050405020304" pitchFamily="18" charset="0"/>
              </a:rPr>
              <a:t>个实体提及，覆盖了第</a:t>
            </a:r>
            <a:r>
              <a:rPr lang="en-US" altLang="zh-CN" dirty="0">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到第</a:t>
            </a:r>
            <a:r>
              <a:rPr lang="en-US" altLang="zh-CN"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token</a:t>
            </a:r>
            <a:r>
              <a:rPr lang="zh-CN" altLang="en-US" dirty="0">
                <a:latin typeface="Times New Roman" panose="02020603050405020304" pitchFamily="18" charset="0"/>
                <a:cs typeface="Times New Roman" panose="02020603050405020304" pitchFamily="18" charset="0"/>
              </a:rPr>
              <a:t>，对</a:t>
            </a:r>
            <a:r>
              <a:rPr lang="en-US" altLang="zh-CN" dirty="0">
                <a:latin typeface="Times New Roman" panose="02020603050405020304" pitchFamily="18" charset="0"/>
                <a:cs typeface="Times New Roman" panose="02020603050405020304" pitchFamily="18" charset="0"/>
              </a:rPr>
              <a:t>[h</a:t>
            </a:r>
            <a:r>
              <a:rPr lang="en-US" altLang="zh-CN" baseline="-25000" dirty="0">
                <a:latin typeface="Times New Roman" panose="02020603050405020304" pitchFamily="18" charset="0"/>
                <a:cs typeface="Times New Roman" panose="02020603050405020304" pitchFamily="18" charset="0"/>
              </a:rPr>
              <a:t>i,j</a:t>
            </a:r>
            <a:r>
              <a:rPr lang="en-US" altLang="zh-CN" dirty="0">
                <a:latin typeface="Times New Roman" panose="02020603050405020304" pitchFamily="18" charset="0"/>
                <a:cs typeface="Times New Roman" panose="02020603050405020304" pitchFamily="18" charset="0"/>
              </a:rPr>
              <a:t>,...,h</a:t>
            </a:r>
            <a:r>
              <a:rPr lang="en-US" altLang="zh-CN" baseline="-25000" dirty="0">
                <a:latin typeface="Times New Roman" panose="02020603050405020304" pitchFamily="18" charset="0"/>
                <a:cs typeface="Times New Roman" panose="02020603050405020304" pitchFamily="18" charset="0"/>
              </a:rPr>
              <a:t>i,k</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进行最大池化，得到实体提及嵌入</a:t>
            </a:r>
            <a:r>
              <a:rPr lang="en-US" altLang="zh-CN" dirty="0">
                <a:latin typeface="Times New Roman" panose="02020603050405020304" pitchFamily="18" charset="0"/>
                <a:cs typeface="Times New Roman" panose="02020603050405020304" pitchFamily="18" charset="0"/>
              </a:rPr>
              <a:t>e</a:t>
            </a:r>
            <a:r>
              <a:rPr lang="en-US" altLang="zh-CN" baseline="-25000" dirty="0">
                <a:latin typeface="Times New Roman" panose="02020603050405020304" pitchFamily="18" charset="0"/>
                <a:cs typeface="Times New Roman" panose="02020603050405020304" pitchFamily="18" charset="0"/>
              </a:rPr>
              <a:t>l</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对于每个句子</a:t>
            </a:r>
            <a:r>
              <a:rPr lang="en-US" altLang="zh-CN" dirty="0">
                <a:latin typeface="Times New Roman" panose="02020603050405020304" pitchFamily="18" charset="0"/>
                <a:cs typeface="Times New Roman" panose="02020603050405020304" pitchFamily="18" charset="0"/>
              </a:rPr>
              <a:t>Si,</a:t>
            </a:r>
            <a:r>
              <a:rPr lang="zh-CN" altLang="en-US" dirty="0">
                <a:latin typeface="Times New Roman" panose="02020603050405020304" pitchFamily="18" charset="0"/>
                <a:cs typeface="Times New Roman" panose="02020603050405020304" pitchFamily="18" charset="0"/>
              </a:rPr>
              <a:t>也对编码的</a:t>
            </a:r>
            <a:r>
              <a:rPr lang="en-US" altLang="zh-CN" dirty="0">
                <a:latin typeface="Times New Roman" panose="02020603050405020304" pitchFamily="18" charset="0"/>
                <a:cs typeface="Times New Roman" panose="02020603050405020304" pitchFamily="18" charset="0"/>
              </a:rPr>
              <a:t>token</a:t>
            </a:r>
            <a:r>
              <a:rPr lang="zh-CN" altLang="en-US" dirty="0">
                <a:latin typeface="Times New Roman" panose="02020603050405020304" pitchFamily="18" charset="0"/>
                <a:cs typeface="Times New Roman" panose="02020603050405020304" pitchFamily="18" charset="0"/>
              </a:rPr>
              <a:t>序列进行最大池化得到嵌入</a:t>
            </a:r>
            <a:r>
              <a:rPr lang="en-US" altLang="zh-CN" dirty="0">
                <a:latin typeface="Times New Roman" panose="02020603050405020304" pitchFamily="18" charset="0"/>
                <a:cs typeface="Times New Roman" panose="02020603050405020304" pitchFamily="18" charset="0"/>
              </a:rPr>
              <a:t>e</a:t>
            </a:r>
            <a:r>
              <a:rPr lang="en-US" altLang="zh-CN" baseline="-25000" dirty="0">
                <a:latin typeface="Times New Roman" panose="02020603050405020304" pitchFamily="18" charset="0"/>
                <a:cs typeface="Times New Roman" panose="02020603050405020304" pitchFamily="18" charset="0"/>
              </a:rPr>
              <a:t>i</a:t>
            </a:r>
            <a:endParaRPr lang="en-US" altLang="zh-CN" baseline="-25000" dirty="0">
              <a:latin typeface="Times New Roman" panose="02020603050405020304" pitchFamily="18" charset="0"/>
              <a:cs typeface="Times New Roman" panose="02020603050405020304" pitchFamily="18" charset="0"/>
            </a:endParaRPr>
          </a:p>
          <a:p>
            <a:pPr indent="0">
              <a:buNone/>
            </a:pPr>
            <a:endParaRPr lang="en-US" altLang="zh-CN" dirty="0">
              <a:latin typeface="Times New Roman" panose="02020603050405020304" pitchFamily="18" charset="0"/>
              <a:cs typeface="Times New Roman" panose="02020603050405020304" pitchFamily="18" charset="0"/>
            </a:endParaRPr>
          </a:p>
          <a:p>
            <a:pPr indent="0">
              <a:buNone/>
            </a:pPr>
            <a:r>
              <a:rPr lang="zh-CN" altLang="en-US" sz="2000" b="1" dirty="0">
                <a:latin typeface="Times New Roman" panose="02020603050405020304" pitchFamily="18" charset="0"/>
                <a:cs typeface="Times New Roman" panose="02020603050405020304" pitchFamily="18" charset="0"/>
              </a:rPr>
              <a:t>Document-level Encodeing</a:t>
            </a:r>
            <a:endParaRPr lang="zh-CN" altLang="en-US" sz="2000" b="1" dirty="0">
              <a:latin typeface="Times New Roman" panose="02020603050405020304" pitchFamily="18" charset="0"/>
              <a:cs typeface="Times New Roman" panose="02020603050405020304" pitchFamily="18" charset="0"/>
            </a:endParaRPr>
          </a:p>
          <a:p>
            <a:pPr indent="0">
              <a:buNone/>
            </a:pPr>
            <a:endParaRPr lang="zh-CN" altLang="en-US" sz="2000" b="1" dirty="0">
              <a:latin typeface="Times New Roman" panose="02020603050405020304" pitchFamily="18" charset="0"/>
              <a:cs typeface="Times New Roman" panose="02020603050405020304" pitchFamily="18" charset="0"/>
            </a:endParaRPr>
          </a:p>
          <a:p>
            <a:pPr indent="457200" algn="l">
              <a:lnSpc>
                <a:spcPct val="150000"/>
              </a:lnSpc>
              <a:buClrTx/>
              <a:buSzTx/>
              <a:buFontTx/>
              <a:buNone/>
              <a:extLst>
                <a:ext uri="{35155182-B16C-46BC-9424-99874614C6A1}">
                  <wpsdc:indentchars xmlns:wpsdc="http://www.wps.cn/officeDocument/2017/drawingmlCustomData" val="200" checksum="59296752"/>
                </a:ext>
              </a:extLst>
            </a:pPr>
            <a:r>
              <a:rPr lang="zh-CN" dirty="0"/>
              <a:t>为所有已经编码的实体和句子添加句子位置编码并送入Transformer-2获得文档级别的实体提及和句子编码。在该步骤使用最大池化合并名称相同的实体。这一阶段后得到上下文感知的实体提及。</a:t>
            </a:r>
            <a:endParaRPr lang="zh-CN" dirty="0"/>
          </a:p>
        </p:txBody>
      </p:sp>
    </p:spTree>
  </p:cSld>
  <p:clrMapOvr>
    <a:masterClrMapping/>
  </p:clrMapOvr>
  <p:transition spd="med">
    <p:cu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74702" y="372862"/>
            <a:ext cx="3218180" cy="583565"/>
          </a:xfrm>
          <a:prstGeom prst="rect">
            <a:avLst/>
          </a:prstGeom>
          <a:noFill/>
        </p:spPr>
        <p:txBody>
          <a:bodyPr wrap="none" rtlCol="0">
            <a:spAutoFit/>
          </a:bodyPr>
          <a:lstStyle/>
          <a:p>
            <a:pPr algn="l"/>
            <a:r>
              <a:rPr lang="en-US" altLang="zh-CN" sz="3200" dirty="0">
                <a:latin typeface="Times New Roman" panose="02020603050405020304" pitchFamily="18" charset="0"/>
                <a:cs typeface="Times New Roman" panose="02020603050405020304" pitchFamily="18" charset="0"/>
              </a:rPr>
              <a:t>EDAG Generation</a:t>
            </a:r>
            <a:endParaRPr lang="en-US" altLang="zh-CN" sz="3200" dirty="0">
              <a:latin typeface="Times New Roman" panose="02020603050405020304" pitchFamily="18" charset="0"/>
              <a:cs typeface="Times New Roman" panose="02020603050405020304" pitchFamily="18" charset="0"/>
            </a:endParaRPr>
          </a:p>
        </p:txBody>
      </p:sp>
      <p:sp>
        <p:nvSpPr>
          <p:cNvPr id="3" name="矩形 2"/>
          <p:cNvSpPr/>
          <p:nvPr/>
        </p:nvSpPr>
        <p:spPr>
          <a:xfrm>
            <a:off x="674701" y="2443609"/>
            <a:ext cx="9410331" cy="2999740"/>
          </a:xfrm>
          <a:prstGeom prst="rect">
            <a:avLst/>
          </a:prstGeom>
        </p:spPr>
        <p:txBody>
          <a:bodyPr wrap="square">
            <a:spAutoFit/>
          </a:bodyPr>
          <a:lstStyle/>
          <a:p>
            <a:pPr marL="342900" indent="-342900" fontAlgn="auto">
              <a:lnSpc>
                <a:spcPct val="150000"/>
              </a:lnSpc>
              <a:buAutoNum type="arabicPeriod"/>
            </a:pPr>
            <a:r>
              <a:rPr lang="zh-CN" altLang="en-US" dirty="0">
                <a:latin typeface="Times New Roman" panose="02020603050405020304" pitchFamily="18" charset="0"/>
                <a:cs typeface="Times New Roman" panose="02020603050405020304" pitchFamily="18" charset="0"/>
              </a:rPr>
              <a:t>首先使用线性分类器对每个事件类别进行事件触发分类</a:t>
            </a:r>
            <a:r>
              <a:rPr lang="en-US" altLang="zh-CN" dirty="0">
                <a:latin typeface="Times New Roman" panose="02020603050405020304" pitchFamily="18" charset="0"/>
                <a:cs typeface="Times New Roman" panose="02020603050405020304" pitchFamily="18" charset="0"/>
              </a:rPr>
              <a:t>(event-triggering classification,</a:t>
            </a:r>
            <a:r>
              <a:rPr lang="zh-CN" altLang="en-US" dirty="0">
                <a:latin typeface="Times New Roman" panose="02020603050405020304" pitchFamily="18" charset="0"/>
                <a:cs typeface="Times New Roman" panose="02020603050405020304" pitchFamily="18" charset="0"/>
              </a:rPr>
              <a:t>二分类任务</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342900" indent="-342900" fontAlgn="auto">
              <a:lnSpc>
                <a:spcPct val="150000"/>
              </a:lnSpc>
              <a:buAutoNum type="arabicPeriod"/>
            </a:pPr>
            <a:r>
              <a:rPr lang="zh-CN" altLang="en-US" dirty="0">
                <a:latin typeface="Times New Roman" panose="02020603050405020304" pitchFamily="18" charset="0"/>
                <a:cs typeface="Times New Roman" panose="02020603050405020304" pitchFamily="18" charset="0"/>
              </a:rPr>
              <a:t>为每个已分类的事件类别按照预定义的事件角色顺序创建</a:t>
            </a:r>
            <a:r>
              <a:rPr lang="en-US" altLang="zh-CN" dirty="0">
                <a:latin typeface="Times New Roman" panose="02020603050405020304" pitchFamily="18" charset="0"/>
                <a:cs typeface="Times New Roman" panose="02020603050405020304" pitchFamily="18" charset="0"/>
              </a:rPr>
              <a:t>EDAG,</a:t>
            </a:r>
            <a:r>
              <a:rPr lang="zh-CN" altLang="en-US" dirty="0">
                <a:latin typeface="Times New Roman" panose="02020603050405020304" pitchFamily="18" charset="0"/>
                <a:cs typeface="Times New Roman" panose="02020603050405020304" pitchFamily="18" charset="0"/>
              </a:rPr>
              <a:t>图节点对应实体或</a:t>
            </a:r>
            <a:r>
              <a:rPr lang="en-US" altLang="zh-CN" dirty="0">
                <a:latin typeface="Times New Roman" panose="02020603050405020304" pitchFamily="18" charset="0"/>
                <a:cs typeface="Times New Roman" panose="02020603050405020304" pitchFamily="18" charset="0"/>
              </a:rPr>
              <a:t>NA (NA</a:t>
            </a:r>
            <a:r>
              <a:rPr lang="zh-CN" altLang="en-US" dirty="0">
                <a:latin typeface="Times New Roman" panose="02020603050405020304" pitchFamily="18" charset="0"/>
                <a:cs typeface="Times New Roman" panose="02020603050405020304" pitchFamily="18" charset="0"/>
              </a:rPr>
              <a:t>表示当前句子没有与当前事件角色匹配的实体</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。创建完成的</a:t>
            </a:r>
            <a:r>
              <a:rPr lang="en-US" altLang="zh-CN" dirty="0">
                <a:latin typeface="Times New Roman" panose="02020603050405020304" pitchFamily="18" charset="0"/>
                <a:cs typeface="Times New Roman" panose="02020603050405020304" pitchFamily="18" charset="0"/>
              </a:rPr>
              <a:t>EDAG</a:t>
            </a:r>
            <a:r>
              <a:rPr lang="zh-CN" altLang="en-US" dirty="0">
                <a:latin typeface="Times New Roman" panose="02020603050405020304" pitchFamily="18" charset="0"/>
                <a:cs typeface="Times New Roman" panose="02020603050405020304" pitchFamily="18" charset="0"/>
              </a:rPr>
              <a:t>每条完整路径对应事件表中的一条 事件记录。</a:t>
            </a:r>
            <a:endParaRPr lang="en-US" altLang="zh-CN" dirty="0">
              <a:latin typeface="Times New Roman" panose="02020603050405020304" pitchFamily="18" charset="0"/>
              <a:cs typeface="Times New Roman" panose="02020603050405020304" pitchFamily="18" charset="0"/>
            </a:endParaRPr>
          </a:p>
          <a:p>
            <a:pPr marL="342900" indent="-342900" fontAlgn="auto">
              <a:lnSpc>
                <a:spcPct val="150000"/>
              </a:lnSpc>
              <a:buAutoNum type="arabicPeriod"/>
            </a:pPr>
            <a:r>
              <a:rPr lang="zh-CN" altLang="en-US" dirty="0">
                <a:latin typeface="Times New Roman" panose="02020603050405020304" pitchFamily="18" charset="0"/>
                <a:cs typeface="Times New Roman" panose="02020603050405020304" pitchFamily="18" charset="0"/>
              </a:rPr>
              <a:t>为了记录当前实体是否已经被添加到</a:t>
            </a:r>
            <a:r>
              <a:rPr lang="en-US" altLang="zh-CN" dirty="0">
                <a:latin typeface="Times New Roman" panose="02020603050405020304" pitchFamily="18" charset="0"/>
                <a:cs typeface="Times New Roman" panose="02020603050405020304" pitchFamily="18" charset="0"/>
              </a:rPr>
              <a:t>EDAG</a:t>
            </a:r>
            <a:r>
              <a:rPr lang="zh-CN" altLang="en-US" dirty="0">
                <a:latin typeface="Times New Roman" panose="02020603050405020304" pitchFamily="18" charset="0"/>
                <a:cs typeface="Times New Roman" panose="02020603050405020304" pitchFamily="18" charset="0"/>
              </a:rPr>
              <a:t>中，本文为每个句子创建一个记忆向量，当句子中的实体或</a:t>
            </a:r>
            <a:r>
              <a:rPr lang="en-US" altLang="zh-CN" dirty="0">
                <a:latin typeface="Times New Roman" panose="02020603050405020304" pitchFamily="18" charset="0"/>
                <a:cs typeface="Times New Roman" panose="02020603050405020304" pitchFamily="18" charset="0"/>
              </a:rPr>
              <a:t>NA</a:t>
            </a:r>
            <a:r>
              <a:rPr lang="zh-CN" altLang="en-US" dirty="0">
                <a:latin typeface="Times New Roman" panose="02020603050405020304" pitchFamily="18" charset="0"/>
                <a:cs typeface="Times New Roman" panose="02020603050405020304" pitchFamily="18" charset="0"/>
              </a:rPr>
              <a:t>被添加到</a:t>
            </a:r>
            <a:r>
              <a:rPr lang="en-US" altLang="zh-CN" dirty="0">
                <a:latin typeface="Times New Roman" panose="02020603050405020304" pitchFamily="18" charset="0"/>
                <a:cs typeface="Times New Roman" panose="02020603050405020304" pitchFamily="18" charset="0"/>
              </a:rPr>
              <a:t>EDAG</a:t>
            </a:r>
            <a:r>
              <a:rPr lang="zh-CN" altLang="en-US" dirty="0">
                <a:latin typeface="Times New Roman" panose="02020603050405020304" pitchFamily="18" charset="0"/>
                <a:cs typeface="Times New Roman" panose="02020603050405020304" pitchFamily="18" charset="0"/>
              </a:rPr>
              <a:t>中时就更新对应位置的记忆向量的向量值。</a:t>
            </a:r>
            <a:endParaRPr lang="zh-CN" altLang="en-US"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674701" y="1162975"/>
            <a:ext cx="9410331" cy="645160"/>
          </a:xfrm>
          <a:prstGeom prst="rect">
            <a:avLst/>
          </a:prstGeom>
          <a:noFill/>
        </p:spPr>
        <p:txBody>
          <a:bodyPr wrap="square" rtlCol="0">
            <a:spAutoFit/>
          </a:bodyPr>
          <a:lstStyle/>
          <a:p>
            <a:pPr indent="457200" fontAlgn="auto">
              <a:extLst>
                <a:ext uri="{35155182-B16C-46BC-9424-99874614C6A1}">
                  <wpsdc:indentchars xmlns:wpsdc="http://www.wps.cn/officeDocument/2017/drawingmlCustomData" val="200" checksum="59296752"/>
                </a:ext>
              </a:extLst>
            </a:pPr>
            <a:r>
              <a:rPr lang="zh-CN" dirty="0"/>
              <a:t>文档级实体编码后可以通过对句子张量进行最大池化获得文档嵌入，在文档嵌入上堆叠线性分类器来对每种事件进行事件触发分类，接下来通过对每种触发事件类型学习生成</a:t>
            </a:r>
            <a:r>
              <a:rPr lang="en-US" altLang="zh-CN" dirty="0"/>
              <a:t>EDAG</a:t>
            </a:r>
            <a:r>
              <a:rPr lang="zh-CN" altLang="en-US" dirty="0"/>
              <a:t>。</a:t>
            </a:r>
            <a:endParaRPr lang="zh-CN" altLang="en-US" dirty="0"/>
          </a:p>
        </p:txBody>
      </p:sp>
      <p:sp>
        <p:nvSpPr>
          <p:cNvPr id="6" name="文本框 5"/>
          <p:cNvSpPr txBox="1"/>
          <p:nvPr/>
        </p:nvSpPr>
        <p:spPr>
          <a:xfrm>
            <a:off x="777571" y="1926245"/>
            <a:ext cx="9410331" cy="398780"/>
          </a:xfrm>
          <a:prstGeom prst="rect">
            <a:avLst/>
          </a:prstGeom>
          <a:noFill/>
        </p:spPr>
        <p:txBody>
          <a:bodyPr wrap="square" rtlCol="0">
            <a:spAutoFit/>
          </a:bodyPr>
          <a:p>
            <a:r>
              <a:rPr lang="zh-CN" altLang="en-US" sz="2000" b="1" dirty="0">
                <a:latin typeface="Times New Roman" panose="02020603050405020304" pitchFamily="18" charset="0"/>
                <a:cs typeface="Times New Roman" panose="02020603050405020304" pitchFamily="18" charset="0"/>
              </a:rPr>
              <a:t>EDAG Building</a:t>
            </a:r>
            <a:endParaRPr lang="zh-CN" altLang="en-US" sz="2000" b="1" dirty="0"/>
          </a:p>
        </p:txBody>
      </p:sp>
      <p:pic>
        <p:nvPicPr>
          <p:cNvPr id="7" name="图片 6"/>
          <p:cNvPicPr>
            <a:picLocks noChangeAspect="1"/>
          </p:cNvPicPr>
          <p:nvPr>
            <p:custDataLst>
              <p:tags r:id="rId1"/>
            </p:custDataLst>
          </p:nvPr>
        </p:nvPicPr>
        <p:blipFill>
          <a:blip r:embed="rId2"/>
          <a:stretch>
            <a:fillRect/>
          </a:stretch>
        </p:blipFill>
        <p:spPr>
          <a:xfrm>
            <a:off x="6661785" y="5561965"/>
            <a:ext cx="4486275" cy="1209675"/>
          </a:xfrm>
          <a:prstGeom prst="rect">
            <a:avLst/>
          </a:prstGeom>
        </p:spPr>
      </p:pic>
    </p:spTree>
  </p:cSld>
  <p:clrMapOvr>
    <a:masterClrMapping/>
  </p:clrMapOvr>
  <p:transition spd="med">
    <p:cu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74702" y="372862"/>
            <a:ext cx="3218180" cy="583565"/>
          </a:xfrm>
          <a:prstGeom prst="rect">
            <a:avLst/>
          </a:prstGeom>
          <a:noFill/>
        </p:spPr>
        <p:txBody>
          <a:bodyPr wrap="none" rtlCol="0">
            <a:spAutoFit/>
          </a:bodyPr>
          <a:lstStyle/>
          <a:p>
            <a:pPr algn="l"/>
            <a:r>
              <a:rPr lang="en-US" altLang="zh-CN" sz="3200" dirty="0">
                <a:latin typeface="Times New Roman" panose="02020603050405020304" pitchFamily="18" charset="0"/>
                <a:cs typeface="Times New Roman" panose="02020603050405020304" pitchFamily="18" charset="0"/>
                <a:sym typeface="+mn-ea"/>
              </a:rPr>
              <a:t>EDAG Generation</a:t>
            </a:r>
            <a:endParaRPr lang="en-US" altLang="zh-CN" sz="3200" dirty="0">
              <a:latin typeface="Times New Roman" panose="02020603050405020304" pitchFamily="18" charset="0"/>
              <a:cs typeface="Times New Roman" panose="02020603050405020304" pitchFamily="18" charset="0"/>
            </a:endParaRPr>
          </a:p>
        </p:txBody>
      </p:sp>
      <p:sp>
        <p:nvSpPr>
          <p:cNvPr id="3" name="矩形 2"/>
          <p:cNvSpPr/>
          <p:nvPr/>
        </p:nvSpPr>
        <p:spPr>
          <a:xfrm>
            <a:off x="674701" y="1819404"/>
            <a:ext cx="9410331" cy="2584450"/>
          </a:xfrm>
          <a:prstGeom prst="rect">
            <a:avLst/>
          </a:prstGeom>
        </p:spPr>
        <p:txBody>
          <a:bodyPr wrap="square">
            <a:spAutoFit/>
          </a:bodyPr>
          <a:lstStyle/>
          <a:p>
            <a:pPr marL="342900" indent="-342900" fontAlgn="auto">
              <a:lnSpc>
                <a:spcPct val="150000"/>
              </a:lnSpc>
              <a:buAutoNum type="arabicPeriod"/>
            </a:pPr>
            <a:r>
              <a:rPr lang="zh-CN" altLang="en-US" dirty="0">
                <a:latin typeface="Times New Roman" panose="02020603050405020304" pitchFamily="18" charset="0"/>
                <a:cs typeface="Times New Roman" panose="02020603050405020304" pitchFamily="18" charset="0"/>
              </a:rPr>
              <a:t>该任务被视为一个二分类任务，即判断某个实体是否对应当前顺序下的事件角色，如果是就将该实体添加到</a:t>
            </a:r>
            <a:r>
              <a:rPr lang="en-US" altLang="zh-CN" dirty="0">
                <a:latin typeface="Times New Roman" panose="02020603050405020304" pitchFamily="18" charset="0"/>
                <a:cs typeface="Times New Roman" panose="02020603050405020304" pitchFamily="18" charset="0"/>
              </a:rPr>
              <a:t>EDAG</a:t>
            </a:r>
            <a:r>
              <a:rPr lang="zh-CN" altLang="en-US" dirty="0">
                <a:latin typeface="Times New Roman" panose="02020603050405020304" pitchFamily="18" charset="0"/>
                <a:cs typeface="Times New Roman" panose="02020603050405020304" pitchFamily="18" charset="0"/>
              </a:rPr>
              <a:t>中，如果没有任何实体能与当前事件角色匹配则将</a:t>
            </a:r>
            <a:r>
              <a:rPr lang="en-US" altLang="zh-CN" dirty="0">
                <a:latin typeface="Times New Roman" panose="02020603050405020304" pitchFamily="18" charset="0"/>
                <a:cs typeface="Times New Roman" panose="02020603050405020304" pitchFamily="18" charset="0"/>
              </a:rPr>
              <a:t>NA</a:t>
            </a:r>
            <a:r>
              <a:rPr lang="zh-CN" altLang="en-US" dirty="0">
                <a:latin typeface="Times New Roman" panose="02020603050405020304" pitchFamily="18" charset="0"/>
                <a:cs typeface="Times New Roman" panose="02020603050405020304" pitchFamily="18" charset="0"/>
              </a:rPr>
              <a:t>添加到</a:t>
            </a:r>
            <a:r>
              <a:rPr lang="en-US" altLang="zh-CN" dirty="0">
                <a:latin typeface="Times New Roman" panose="02020603050405020304" pitchFamily="18" charset="0"/>
                <a:cs typeface="Times New Roman" panose="02020603050405020304" pitchFamily="18" charset="0"/>
              </a:rPr>
              <a:t>EDAG</a:t>
            </a:r>
            <a:r>
              <a:rPr lang="zh-CN" altLang="en-US" dirty="0">
                <a:latin typeface="Times New Roman" panose="02020603050405020304" pitchFamily="18" charset="0"/>
                <a:cs typeface="Times New Roman" panose="02020603050405020304" pitchFamily="18" charset="0"/>
              </a:rPr>
              <a:t>中。</a:t>
            </a:r>
            <a:endParaRPr lang="en-US" altLang="zh-CN" dirty="0">
              <a:latin typeface="Times New Roman" panose="02020603050405020304" pitchFamily="18" charset="0"/>
              <a:cs typeface="Times New Roman" panose="02020603050405020304" pitchFamily="18" charset="0"/>
            </a:endParaRPr>
          </a:p>
          <a:p>
            <a:pPr marL="342900" indent="-342900" fontAlgn="auto">
              <a:lnSpc>
                <a:spcPct val="150000"/>
              </a:lnSpc>
              <a:buAutoNum type="arabicPeriod"/>
            </a:pPr>
            <a:r>
              <a:rPr lang="zh-CN" altLang="en-US" dirty="0">
                <a:latin typeface="Times New Roman" panose="02020603050405020304" pitchFamily="18" charset="0"/>
                <a:cs typeface="Times New Roman" panose="02020603050405020304" pitchFamily="18" charset="0"/>
              </a:rPr>
              <a:t>该步骤将对应位置的记忆向量与实体进行拼接，并添加一个额外的可训练的实体角色指示向量</a:t>
            </a:r>
            <a:r>
              <a:rPr lang="en-US" altLang="zh-CN" dirty="0">
                <a:latin typeface="Times New Roman" panose="02020603050405020304" pitchFamily="18" charset="0"/>
                <a:cs typeface="Times New Roman" panose="02020603050405020304" pitchFamily="18" charset="0"/>
              </a:rPr>
              <a:t>( event-role indicator embedding)</a:t>
            </a:r>
            <a:r>
              <a:rPr lang="zh-CN" altLang="en-US" dirty="0">
                <a:latin typeface="Times New Roman" panose="02020603050405020304" pitchFamily="18" charset="0"/>
                <a:cs typeface="Times New Roman" panose="02020603050405020304" pitchFamily="18" charset="0"/>
              </a:rPr>
              <a:t>送入</a:t>
            </a:r>
            <a:r>
              <a:rPr lang="en-US" altLang="zh-CN" dirty="0">
                <a:latin typeface="Times New Roman" panose="02020603050405020304" pitchFamily="18" charset="0"/>
                <a:cs typeface="Times New Roman" panose="02020603050405020304" pitchFamily="18" charset="0"/>
              </a:rPr>
              <a:t>Transformer-3</a:t>
            </a:r>
            <a:r>
              <a:rPr lang="zh-CN" altLang="en-US" dirty="0">
                <a:latin typeface="Times New Roman" panose="02020603050405020304" pitchFamily="18" charset="0"/>
                <a:cs typeface="Times New Roman" panose="02020603050405020304" pitchFamily="18" charset="0"/>
              </a:rPr>
              <a:t>进行编码，然后从</a:t>
            </a:r>
            <a:r>
              <a:rPr lang="en-US" altLang="zh-CN" dirty="0">
                <a:latin typeface="Times New Roman" panose="02020603050405020304" pitchFamily="18" charset="0"/>
                <a:cs typeface="Times New Roman" panose="02020603050405020304" pitchFamily="18" charset="0"/>
              </a:rPr>
              <a:t>Transformer-3</a:t>
            </a:r>
            <a:r>
              <a:rPr lang="zh-CN" altLang="en-US" dirty="0">
                <a:latin typeface="Times New Roman" panose="02020603050405020304" pitchFamily="18" charset="0"/>
                <a:cs typeface="Times New Roman" panose="02020603050405020304" pitchFamily="18" charset="0"/>
              </a:rPr>
              <a:t>的输出得到一个增强后的实体向量，最后将此增强后的实体向量送入分类器进行分类。</a:t>
            </a:r>
            <a:endParaRPr lang="zh-CN" altLang="en-US"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674701" y="1108406"/>
            <a:ext cx="9410331" cy="398780"/>
          </a:xfrm>
          <a:prstGeom prst="rect">
            <a:avLst/>
          </a:prstGeom>
          <a:noFill/>
        </p:spPr>
        <p:txBody>
          <a:bodyPr wrap="square" rtlCol="0">
            <a:spAutoFit/>
          </a:bodyPr>
          <a:lstStyle/>
          <a:p>
            <a:r>
              <a:rPr lang="zh-CN" altLang="en-US" sz="2000" b="1" dirty="0">
                <a:latin typeface="Times New Roman" panose="02020603050405020304" pitchFamily="18" charset="0"/>
                <a:cs typeface="Times New Roman" panose="02020603050405020304" pitchFamily="18" charset="0"/>
              </a:rPr>
              <a:t>Path Expanding</a:t>
            </a:r>
            <a:endParaRPr sz="2000" b="1" dirty="0"/>
          </a:p>
        </p:txBody>
      </p:sp>
    </p:spTree>
  </p:cSld>
  <p:clrMapOvr>
    <a:masterClrMapping/>
  </p:clrMapOvr>
  <p:transition spd="med">
    <p:cu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74702" y="372862"/>
            <a:ext cx="4505325" cy="583565"/>
          </a:xfrm>
          <a:prstGeom prst="rect">
            <a:avLst/>
          </a:prstGeom>
          <a:noFill/>
        </p:spPr>
        <p:txBody>
          <a:bodyPr wrap="none" rtlCol="0">
            <a:spAutoFit/>
          </a:bodyPr>
          <a:lstStyle/>
          <a:p>
            <a:pPr algn="l"/>
            <a:r>
              <a:rPr lang="en-US" altLang="zh-CN" sz="3200" dirty="0">
                <a:latin typeface="Times New Roman" panose="02020603050405020304" pitchFamily="18" charset="0"/>
                <a:cs typeface="Times New Roman" panose="02020603050405020304" pitchFamily="18" charset="0"/>
                <a:sym typeface="+mn-ea"/>
              </a:rPr>
              <a:t>Performance Comparisons</a:t>
            </a:r>
            <a:endParaRPr lang="en-US" altLang="zh-CN" sz="3200" dirty="0">
              <a:latin typeface="Times New Roman" panose="02020603050405020304" pitchFamily="18" charset="0"/>
              <a:cs typeface="Times New Roman" panose="02020603050405020304" pitchFamily="18" charset="0"/>
              <a:sym typeface="+mn-ea"/>
            </a:endParaRPr>
          </a:p>
        </p:txBody>
      </p:sp>
      <p:pic>
        <p:nvPicPr>
          <p:cNvPr id="6" name="图片 5"/>
          <p:cNvPicPr>
            <a:picLocks noChangeAspect="1"/>
          </p:cNvPicPr>
          <p:nvPr/>
        </p:nvPicPr>
        <p:blipFill>
          <a:blip r:embed="rId1"/>
          <a:stretch>
            <a:fillRect/>
          </a:stretch>
        </p:blipFill>
        <p:spPr>
          <a:xfrm>
            <a:off x="675005" y="1120775"/>
            <a:ext cx="10223500" cy="5130800"/>
          </a:xfrm>
          <a:prstGeom prst="rect">
            <a:avLst/>
          </a:prstGeom>
        </p:spPr>
      </p:pic>
    </p:spTree>
  </p:cSld>
  <p:clrMapOvr>
    <a:masterClrMapping/>
  </p:clrMapOvr>
  <p:transition spd="med">
    <p:cut/>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74702" y="372862"/>
            <a:ext cx="2528570" cy="583565"/>
          </a:xfrm>
          <a:prstGeom prst="rect">
            <a:avLst/>
          </a:prstGeom>
          <a:noFill/>
        </p:spPr>
        <p:txBody>
          <a:bodyPr wrap="none" rtlCol="0">
            <a:spAutoFit/>
          </a:bodyPr>
          <a:lstStyle/>
          <a:p>
            <a:pPr algn="l"/>
            <a:r>
              <a:rPr lang="en-US" altLang="zh-CN" sz="3200" dirty="0">
                <a:latin typeface="Times New Roman" panose="02020603050405020304" pitchFamily="18" charset="0"/>
                <a:cs typeface="Times New Roman" panose="02020603050405020304" pitchFamily="18" charset="0"/>
                <a:sym typeface="+mn-ea"/>
              </a:rPr>
              <a:t>Ablation Tests</a:t>
            </a:r>
            <a:endParaRPr lang="en-US" altLang="zh-CN" sz="3200" dirty="0">
              <a:latin typeface="Times New Roman" panose="02020603050405020304" pitchFamily="18" charset="0"/>
              <a:cs typeface="Times New Roman" panose="02020603050405020304" pitchFamily="18" charset="0"/>
              <a:sym typeface="+mn-ea"/>
            </a:endParaRPr>
          </a:p>
        </p:txBody>
      </p:sp>
      <p:pic>
        <p:nvPicPr>
          <p:cNvPr id="5" name="图片 4"/>
          <p:cNvPicPr>
            <a:picLocks noChangeAspect="1"/>
          </p:cNvPicPr>
          <p:nvPr/>
        </p:nvPicPr>
        <p:blipFill>
          <a:blip r:embed="rId1"/>
          <a:stretch>
            <a:fillRect/>
          </a:stretch>
        </p:blipFill>
        <p:spPr>
          <a:xfrm>
            <a:off x="2151380" y="1673860"/>
            <a:ext cx="7102475" cy="3945890"/>
          </a:xfrm>
          <a:prstGeom prst="rect">
            <a:avLst/>
          </a:prstGeom>
        </p:spPr>
      </p:pic>
    </p:spTree>
  </p:cSld>
  <p:clrMapOvr>
    <a:masterClrMapping/>
  </p:clrMapOvr>
  <p:transition spd="med">
    <p:cut/>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74702" y="372862"/>
            <a:ext cx="2034540" cy="583565"/>
          </a:xfrm>
          <a:prstGeom prst="rect">
            <a:avLst/>
          </a:prstGeom>
          <a:noFill/>
        </p:spPr>
        <p:txBody>
          <a:bodyPr wrap="none" rtlCol="0">
            <a:spAutoFit/>
          </a:bodyPr>
          <a:lstStyle/>
          <a:p>
            <a:pPr algn="l"/>
            <a:r>
              <a:rPr lang="en-US" altLang="zh-CN" sz="3200" dirty="0">
                <a:latin typeface="Times New Roman" panose="02020603050405020304" pitchFamily="18" charset="0"/>
                <a:cs typeface="Times New Roman" panose="02020603050405020304" pitchFamily="18" charset="0"/>
                <a:sym typeface="+mn-ea"/>
              </a:rPr>
              <a:t>Conclusion</a:t>
            </a:r>
            <a:endParaRPr lang="en-US" altLang="zh-CN" sz="3200" dirty="0">
              <a:latin typeface="Times New Roman" panose="02020603050405020304" pitchFamily="18" charset="0"/>
              <a:cs typeface="Times New Roman" panose="02020603050405020304" pitchFamily="18" charset="0"/>
              <a:sym typeface="+mn-ea"/>
            </a:endParaRPr>
          </a:p>
        </p:txBody>
      </p:sp>
      <p:sp>
        <p:nvSpPr>
          <p:cNvPr id="3" name="文本框 2"/>
          <p:cNvSpPr txBox="1"/>
          <p:nvPr/>
        </p:nvSpPr>
        <p:spPr>
          <a:xfrm>
            <a:off x="675005" y="1442085"/>
            <a:ext cx="9350375" cy="1476375"/>
          </a:xfrm>
          <a:prstGeom prst="rect">
            <a:avLst/>
          </a:prstGeom>
          <a:noFill/>
        </p:spPr>
        <p:txBody>
          <a:bodyPr wrap="square" rtlCol="0" anchor="t">
            <a:spAutoFit/>
          </a:bodyPr>
          <a:p>
            <a:pPr indent="508000" fontAlgn="auto">
              <a:lnSpc>
                <a:spcPct val="150000"/>
              </a:lnSpc>
              <a:extLst>
                <a:ext uri="{35155182-B16C-46BC-9424-99874614C6A1}">
                  <wpsdc:indentchars xmlns:wpsdc="http://www.wps.cn/officeDocument/2017/drawingmlCustomData" val="200" checksum="282533468"/>
                </a:ext>
              </a:extLst>
            </a:pPr>
            <a:r>
              <a:rPr lang="zh-CN" altLang="en-US" sz="2000"/>
              <a:t>为解决事件论元分散在不同的句子中，甚至多个事件实例在同一文档中同时存在这些问题，提出了一种新的端到端模型</a:t>
            </a:r>
            <a:r>
              <a:rPr lang="zh-CN" altLang="en-US" sz="2000">
                <a:latin typeface="Times New Roman" panose="02020603050405020304" pitchFamily="18" charset="0"/>
                <a:cs typeface="Times New Roman" panose="02020603050405020304" pitchFamily="18" charset="0"/>
              </a:rPr>
              <a:t>Doc2EDAG</a:t>
            </a:r>
            <a:r>
              <a:rPr lang="zh-CN" altLang="en-US" sz="2000"/>
              <a:t>，它可以生成一个基于实体的有向无环图来有效地实现文档级事件抽取。</a:t>
            </a:r>
            <a:endParaRPr lang="zh-CN" altLang="en-US" sz="2000"/>
          </a:p>
        </p:txBody>
      </p:sp>
    </p:spTree>
  </p:cSld>
  <p:clrMapOvr>
    <a:masterClrMapping/>
  </p:clrMapOvr>
  <p:transition spd="med">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95" y="5102006"/>
            <a:ext cx="12214225" cy="1772503"/>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7" name="矩形 6"/>
          <p:cNvSpPr/>
          <p:nvPr/>
        </p:nvSpPr>
        <p:spPr>
          <a:xfrm>
            <a:off x="0" y="1"/>
            <a:ext cx="12214225" cy="1742422"/>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9" name="菱形 8"/>
          <p:cNvSpPr/>
          <p:nvPr/>
        </p:nvSpPr>
        <p:spPr>
          <a:xfrm>
            <a:off x="2736809" y="2512825"/>
            <a:ext cx="1900990" cy="1690110"/>
          </a:xfrm>
          <a:prstGeom prst="diamond">
            <a:avLst/>
          </a:prstGeom>
          <a:solidFill>
            <a:srgbClr val="0044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233924" y="2930759"/>
            <a:ext cx="906761" cy="85424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410578" y="2874390"/>
            <a:ext cx="385010" cy="1015663"/>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cs typeface="Times New Roman" panose="02020603050405020304" pitchFamily="18" charset="0"/>
              </a:rPr>
              <a:t>1</a:t>
            </a:r>
            <a:endParaRPr lang="zh-CN" altLang="en-US" sz="60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215890" y="2967990"/>
            <a:ext cx="4584065" cy="922020"/>
          </a:xfrm>
          <a:prstGeom prst="rect">
            <a:avLst/>
          </a:prstGeom>
          <a:noFill/>
        </p:spPr>
        <p:txBody>
          <a:bodyPr wrap="square" rtlCol="0">
            <a:spAutoFit/>
          </a:bodyPr>
          <a:lstStyle/>
          <a:p>
            <a:r>
              <a:rPr lang="zh-CN" altLang="en-US" sz="5400" b="1" dirty="0">
                <a:latin typeface="微软雅黑" panose="020B0503020204020204" pitchFamily="34" charset="-122"/>
                <a:ea typeface="微软雅黑" panose="020B0503020204020204" pitchFamily="34" charset="-122"/>
                <a:cs typeface="微软雅黑" panose="020B0503020204020204" pitchFamily="34" charset="-122"/>
                <a:sym typeface="+mn-ea"/>
              </a:rPr>
              <a:t>实体抽取概述</a:t>
            </a:r>
            <a:endParaRPr lang="zh-CN" altLang="en-US" sz="54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descr="SHU_VI_LOGO.svg"/>
          <p:cNvPicPr>
            <a:picLocks noChangeAspect="1"/>
          </p:cNvPicPr>
          <p:nvPr/>
        </p:nvPicPr>
        <p:blipFill>
          <a:blip r:embed="rId1"/>
          <a:stretch>
            <a:fillRect/>
          </a:stretch>
        </p:blipFill>
        <p:spPr>
          <a:xfrm>
            <a:off x="10928350" y="208915"/>
            <a:ext cx="1056640" cy="1324610"/>
          </a:xfrm>
          <a:prstGeom prst="rect">
            <a:avLst/>
          </a:prstGeom>
        </p:spPr>
      </p:pic>
    </p:spTree>
  </p:cSld>
  <p:clrMapOvr>
    <a:masterClrMapping/>
  </p:clrMapOvr>
  <p:transition spd="med">
    <p:cu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4462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5" name="图片 4" descr="SHU_VI_LOGO.svg"/>
          <p:cNvPicPr>
            <a:picLocks noChangeAspect="1"/>
          </p:cNvPicPr>
          <p:nvPr/>
        </p:nvPicPr>
        <p:blipFill>
          <a:blip r:embed="rId1"/>
          <a:stretch>
            <a:fillRect/>
          </a:stretch>
        </p:blipFill>
        <p:spPr>
          <a:xfrm>
            <a:off x="9912985" y="4404722"/>
            <a:ext cx="1795780" cy="2251075"/>
          </a:xfrm>
          <a:prstGeom prst="rect">
            <a:avLst/>
          </a:prstGeom>
        </p:spPr>
      </p:pic>
      <p:sp>
        <p:nvSpPr>
          <p:cNvPr id="6" name="文本框 5"/>
          <p:cNvSpPr txBox="1"/>
          <p:nvPr/>
        </p:nvSpPr>
        <p:spPr>
          <a:xfrm>
            <a:off x="6780530" y="4501515"/>
            <a:ext cx="3077845" cy="922020"/>
          </a:xfrm>
          <a:prstGeom prst="rect">
            <a:avLst/>
          </a:prstGeom>
          <a:noFill/>
        </p:spPr>
        <p:txBody>
          <a:bodyPr wrap="square" rtlCol="0">
            <a:spAutoFit/>
          </a:bodyPr>
          <a:lstStyle/>
          <a:p>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汇报人：吴伊宁</a:t>
            </a:r>
            <a:endParaRPr lang="zh-CN" altLang="en-US" b="1" dirty="0">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学号</a:t>
            </a:r>
            <a:r>
              <a:rPr lang="en-US" altLang="zh-CN" b="1" dirty="0">
                <a:solidFill>
                  <a:schemeClr val="bg1"/>
                </a:solidFill>
                <a:effectLst>
                  <a:outerShdw blurRad="38100" dist="19050" dir="2700000" algn="tl" rotWithShape="0">
                    <a:schemeClr val="dk1">
                      <a:alpha val="40000"/>
                    </a:schemeClr>
                  </a:outerShdw>
                </a:effectLst>
                <a:latin typeface="+mj-lt"/>
                <a:cs typeface="+mj-lt"/>
                <a:sym typeface="+mn-ea"/>
              </a:rPr>
              <a:t>   </a:t>
            </a:r>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a:t>
            </a:r>
            <a:r>
              <a:rPr lang="en-US" altLang="zh-CN" b="1" dirty="0">
                <a:solidFill>
                  <a:schemeClr val="bg1"/>
                </a:solidFill>
                <a:effectLst>
                  <a:outerShdw blurRad="38100" dist="19050" dir="2700000" algn="tl" rotWithShape="0">
                    <a:schemeClr val="dk1">
                      <a:alpha val="40000"/>
                    </a:schemeClr>
                  </a:outerShdw>
                </a:effectLst>
                <a:latin typeface="+mj-lt"/>
                <a:cs typeface="+mj-lt"/>
                <a:sym typeface="+mn-ea"/>
              </a:rPr>
              <a:t>21721536</a:t>
            </a:r>
            <a:endParaRPr lang="en-US" altLang="zh-CN" b="1" dirty="0">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汇报日期：</a:t>
            </a:r>
            <a:r>
              <a:rPr lang="en-US" altLang="zh-CN" b="1" dirty="0">
                <a:solidFill>
                  <a:schemeClr val="bg1"/>
                </a:solidFill>
                <a:effectLst>
                  <a:outerShdw blurRad="38100" dist="19050" dir="2700000" algn="tl" rotWithShape="0">
                    <a:schemeClr val="dk1">
                      <a:alpha val="40000"/>
                    </a:schemeClr>
                  </a:outerShdw>
                </a:effectLst>
                <a:latin typeface="+mj-lt"/>
                <a:cs typeface="+mj-lt"/>
                <a:sym typeface="+mn-ea"/>
              </a:rPr>
              <a:t>2021.10.20</a:t>
            </a:r>
            <a:endParaRPr lang="en-US" altLang="zh-CN" b="1" dirty="0">
              <a:solidFill>
                <a:schemeClr val="bg1"/>
              </a:solidFill>
              <a:effectLst>
                <a:outerShdw blurRad="38100" dist="19050" dir="2700000" algn="tl" rotWithShape="0">
                  <a:schemeClr val="dk1">
                    <a:alpha val="40000"/>
                  </a:schemeClr>
                </a:outerShdw>
              </a:effectLst>
              <a:latin typeface="+mj-lt"/>
              <a:cs typeface="+mj-lt"/>
              <a:sym typeface="+mn-ea"/>
            </a:endParaRPr>
          </a:p>
        </p:txBody>
      </p:sp>
      <p:sp>
        <p:nvSpPr>
          <p:cNvPr id="4" name="矩形 3"/>
          <p:cNvSpPr/>
          <p:nvPr/>
        </p:nvSpPr>
        <p:spPr>
          <a:xfrm>
            <a:off x="239697" y="1047564"/>
            <a:ext cx="11407805" cy="1198880"/>
          </a:xfrm>
          <a:prstGeom prst="rect">
            <a:avLst/>
          </a:prstGeom>
        </p:spPr>
        <p:txBody>
          <a:bodyPr wrap="square">
            <a:spAutoFit/>
          </a:bodyPr>
          <a:p>
            <a:pPr algn="ctr"/>
            <a:r>
              <a:rPr lang="zh-CN" altLang="en-US" sz="3600" b="1" dirty="0">
                <a:sym typeface="+mn-ea"/>
              </a:rPr>
              <a:t>Contrastive Information Extraction With</a:t>
            </a:r>
            <a:r>
              <a:rPr lang="en-US" altLang="zh-CN" sz="3600" b="1" dirty="0">
                <a:sym typeface="+mn-ea"/>
              </a:rPr>
              <a:t> Generative Transformer</a:t>
            </a:r>
            <a:endParaRPr lang="zh-CN" altLang="en-US" sz="3600" dirty="0"/>
          </a:p>
        </p:txBody>
      </p:sp>
      <p:sp>
        <p:nvSpPr>
          <p:cNvPr id="8" name="文本框 7"/>
          <p:cNvSpPr txBox="1"/>
          <p:nvPr/>
        </p:nvSpPr>
        <p:spPr>
          <a:xfrm>
            <a:off x="526415" y="648335"/>
            <a:ext cx="8691245" cy="368300"/>
          </a:xfrm>
          <a:prstGeom prst="rect">
            <a:avLst/>
          </a:prstGeom>
          <a:noFill/>
        </p:spPr>
        <p:txBody>
          <a:bodyPr wrap="square" rtlCol="0">
            <a:spAutoFit/>
          </a:bodyPr>
          <a:p>
            <a:r>
              <a:rPr lang="zh-CN" altLang="en-US"/>
              <a:t>IEEE/ACM TRANSACTIONS ON AUDIO, SPEECH, AND LANGUAGE PROCESSING, VOL. 29, 2021</a:t>
            </a:r>
            <a:endParaRPr lang="zh-CN" altLang="en-US"/>
          </a:p>
        </p:txBody>
      </p:sp>
      <p:pic>
        <p:nvPicPr>
          <p:cNvPr id="9" name="图片 8"/>
          <p:cNvPicPr>
            <a:picLocks noChangeAspect="1"/>
          </p:cNvPicPr>
          <p:nvPr/>
        </p:nvPicPr>
        <p:blipFill>
          <a:blip r:embed="rId2"/>
          <a:stretch>
            <a:fillRect/>
          </a:stretch>
        </p:blipFill>
        <p:spPr>
          <a:xfrm>
            <a:off x="904240" y="2418080"/>
            <a:ext cx="10078720" cy="859155"/>
          </a:xfrm>
          <a:prstGeom prst="rect">
            <a:avLst/>
          </a:prstGeom>
        </p:spPr>
      </p:pic>
    </p:spTree>
    <p:custDataLst>
      <p:tags r:id="rId3"/>
    </p:custDataLst>
  </p:cSld>
  <p:clrMapOvr>
    <a:masterClrMapping/>
  </p:clrMapOvr>
  <p:transition spd="med">
    <p:cu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5" name="文本框 4"/>
          <p:cNvSpPr txBox="1"/>
          <p:nvPr/>
        </p:nvSpPr>
        <p:spPr>
          <a:xfrm>
            <a:off x="557530" y="294640"/>
            <a:ext cx="3087370" cy="645160"/>
          </a:xfrm>
          <a:prstGeom prst="rect">
            <a:avLst/>
          </a:prstGeom>
          <a:noFill/>
        </p:spPr>
        <p:txBody>
          <a:bodyPr wrap="square" rtlCol="0">
            <a:spAutoFit/>
          </a:bodyPr>
          <a:p>
            <a:pPr algn="l">
              <a:buClrTx/>
              <a:buSzTx/>
              <a:buFontTx/>
            </a:pPr>
            <a:r>
              <a:rPr lang="zh-CN" altLang="en-US" sz="3600" b="1" dirty="0">
                <a:solidFill>
                  <a:schemeClr val="accent4"/>
                </a:solidFill>
                <a:sym typeface="+mn-ea"/>
              </a:rPr>
              <a:t>Background</a:t>
            </a:r>
            <a:endParaRPr lang="zh-CN" altLang="en-US" sz="3600" b="1" dirty="0">
              <a:solidFill>
                <a:schemeClr val="accent4"/>
              </a:solidFill>
              <a:sym typeface="+mn-ea"/>
            </a:endParaRPr>
          </a:p>
        </p:txBody>
      </p:sp>
      <p:sp>
        <p:nvSpPr>
          <p:cNvPr id="7" name="文本框 6"/>
          <p:cNvSpPr txBox="1"/>
          <p:nvPr/>
        </p:nvSpPr>
        <p:spPr>
          <a:xfrm>
            <a:off x="557530" y="1046480"/>
            <a:ext cx="10615295" cy="4521835"/>
          </a:xfrm>
          <a:prstGeom prst="rect">
            <a:avLst/>
          </a:prstGeom>
          <a:noFill/>
        </p:spPr>
        <p:txBody>
          <a:bodyPr wrap="square" rtlCol="0">
            <a:spAutoFit/>
          </a:bodyPr>
          <a:p>
            <a:pPr marL="342900" indent="-342900" fontAlgn="auto">
              <a:lnSpc>
                <a:spcPct val="120000"/>
              </a:lnSpc>
              <a:buFont typeface="Wingdings" panose="05000000000000000000" charset="0"/>
              <a:buChar char="Ø"/>
            </a:pPr>
            <a:r>
              <a:rPr lang="zh-CN" altLang="en-US" sz="2400" dirty="0"/>
              <a:t>实体关系抽取(entity relation extraction)和事件抽取(event extraction)等信息抽取任务对于自然语言处理(NLP)和知识图谱</a:t>
            </a:r>
            <a:r>
              <a:rPr lang="zh-CN" altLang="en-US" sz="2400" dirty="0"/>
              <a:t>(KG)构建具有重要意义。 </a:t>
            </a:r>
            <a:endParaRPr lang="zh-CN" altLang="en-US" sz="2400" dirty="0"/>
          </a:p>
          <a:p>
            <a:pPr marL="342900" indent="-342900" fontAlgn="auto">
              <a:lnSpc>
                <a:spcPct val="120000"/>
              </a:lnSpc>
              <a:buFont typeface="Wingdings" panose="05000000000000000000" charset="0"/>
              <a:buChar char="Ø"/>
            </a:pPr>
            <a:r>
              <a:rPr lang="zh-CN" altLang="en-US" sz="2400" dirty="0"/>
              <a:t>对于信息提取，研究人员曾提出过流水线方法</a:t>
            </a:r>
            <a:r>
              <a:rPr lang="en-US" altLang="zh-CN" sz="2400" dirty="0"/>
              <a:t>(pipeline approaches)</a:t>
            </a:r>
            <a:r>
              <a:rPr lang="zh-CN" altLang="en-US" sz="2400" dirty="0"/>
              <a:t>，该方法的缺点在于它们忽略了子任务（如实体识别和关系提取任务）之间的明显相关性，从而导致错误传播。</a:t>
            </a:r>
            <a:endParaRPr lang="zh-CN" altLang="en-US" sz="2400" dirty="0"/>
          </a:p>
          <a:p>
            <a:pPr marL="342900" indent="-342900" fontAlgn="auto">
              <a:lnSpc>
                <a:spcPct val="120000"/>
              </a:lnSpc>
              <a:buFont typeface="Wingdings" panose="05000000000000000000" charset="0"/>
              <a:buChar char="Ø"/>
            </a:pPr>
            <a:r>
              <a:rPr lang="zh-CN" altLang="en-US" sz="2400" dirty="0"/>
              <a:t>编码器-解码器模型</a:t>
            </a:r>
            <a:r>
              <a:rPr lang="en-US" altLang="zh-CN" sz="2400" dirty="0">
                <a:sym typeface="+mn-ea"/>
              </a:rPr>
              <a:t>(Encoder-decoder models)</a:t>
            </a:r>
            <a:r>
              <a:rPr lang="zh-CN" altLang="en-US" sz="2400" dirty="0"/>
              <a:t>具有强大的功能，已在许多 NLP 任务中取得成功，包括机器翻译和开放信息提取。但该模型依然存在一些问题。</a:t>
            </a:r>
            <a:endParaRPr lang="zh-CN" altLang="en-US" sz="2400" dirty="0"/>
          </a:p>
          <a:p>
            <a:pPr marL="342900" indent="-342900" fontAlgn="auto">
              <a:lnSpc>
                <a:spcPct val="120000"/>
              </a:lnSpc>
              <a:buFont typeface="Wingdings" panose="05000000000000000000" charset="0"/>
              <a:buChar char="Ø"/>
            </a:pPr>
            <a:r>
              <a:rPr lang="zh-CN" altLang="en-US" sz="2400" dirty="0"/>
              <a:t>因此，此论文重新审视了用于序列生成的端到端</a:t>
            </a:r>
            <a:r>
              <a:rPr lang="zh-CN" altLang="en-US" sz="2400" dirty="0"/>
              <a:t>( end-to-end)信息提取任务，并针对现存的问题，提出了相应的解决方案。</a:t>
            </a:r>
            <a:endParaRPr lang="zh-CN" altLang="en-US" sz="2400" dirty="0"/>
          </a:p>
        </p:txBody>
      </p:sp>
    </p:spTree>
  </p:cSld>
  <p:clrMapOvr>
    <a:masterClrMapping/>
  </p:clrMapOvr>
  <p:transition spd="med">
    <p:cu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5" name="文本框 4"/>
          <p:cNvSpPr txBox="1"/>
          <p:nvPr/>
        </p:nvSpPr>
        <p:spPr>
          <a:xfrm>
            <a:off x="557530" y="294640"/>
            <a:ext cx="3087370" cy="645160"/>
          </a:xfrm>
          <a:prstGeom prst="rect">
            <a:avLst/>
          </a:prstGeom>
          <a:noFill/>
        </p:spPr>
        <p:txBody>
          <a:bodyPr wrap="square" rtlCol="0">
            <a:spAutoFit/>
          </a:bodyPr>
          <a:p>
            <a:pPr algn="l">
              <a:buClrTx/>
              <a:buSzTx/>
              <a:buFontTx/>
            </a:pPr>
            <a:r>
              <a:rPr lang="en-US" altLang="zh-CN" sz="3600" b="1" dirty="0">
                <a:solidFill>
                  <a:schemeClr val="accent4"/>
                </a:solidFill>
                <a:sym typeface="+mn-ea"/>
              </a:rPr>
              <a:t>Question</a:t>
            </a:r>
            <a:endParaRPr lang="en-US" altLang="zh-CN" sz="3600" b="1" dirty="0">
              <a:solidFill>
                <a:schemeClr val="accent4"/>
              </a:solidFill>
              <a:sym typeface="+mn-ea"/>
            </a:endParaRPr>
          </a:p>
        </p:txBody>
      </p:sp>
      <p:sp>
        <p:nvSpPr>
          <p:cNvPr id="7" name="文本框 6"/>
          <p:cNvSpPr txBox="1"/>
          <p:nvPr/>
        </p:nvSpPr>
        <p:spPr>
          <a:xfrm>
            <a:off x="557530" y="1040765"/>
            <a:ext cx="10615295" cy="4768850"/>
          </a:xfrm>
          <a:prstGeom prst="rect">
            <a:avLst/>
          </a:prstGeom>
          <a:noFill/>
        </p:spPr>
        <p:txBody>
          <a:bodyPr wrap="square" rtlCol="0">
            <a:spAutoFit/>
          </a:bodyPr>
          <a:p>
            <a:pPr indent="0">
              <a:lnSpc>
                <a:spcPct val="200000"/>
              </a:lnSpc>
              <a:buFont typeface="Wingdings" panose="05000000000000000000" charset="0"/>
              <a:buNone/>
            </a:pPr>
            <a:r>
              <a:rPr lang="en-US" altLang="zh-CN" sz="2400" b="1" dirty="0">
                <a:sym typeface="+mn-ea"/>
              </a:rPr>
              <a:t>Encoder-decoder models</a:t>
            </a:r>
            <a:r>
              <a:rPr lang="zh-CN" altLang="en-US" sz="2400" b="1" dirty="0">
                <a:sym typeface="+mn-ea"/>
              </a:rPr>
              <a:t>存在的</a:t>
            </a:r>
            <a:r>
              <a:rPr lang="zh-CN" altLang="en-US" sz="2400" b="1" dirty="0"/>
              <a:t>问题：</a:t>
            </a:r>
            <a:endParaRPr lang="zh-CN" altLang="en-US" sz="2400" b="1" dirty="0"/>
          </a:p>
          <a:p>
            <a:pPr marL="342900" indent="-342900" fontAlgn="auto">
              <a:lnSpc>
                <a:spcPct val="120000"/>
              </a:lnSpc>
              <a:buFont typeface="Wingdings" panose="05000000000000000000" charset="0"/>
              <a:buChar char="Ø"/>
            </a:pPr>
            <a:r>
              <a:rPr lang="zh-CN" altLang="en-US" sz="2400" dirty="0"/>
              <a:t>由于循环神经网络 (RNN) 无法捕获长期依赖关系，从而导致重要信息的丢失，难以捕获长期依赖关系(long-term dependencies )，因此使模型不适用于较长的文本；</a:t>
            </a:r>
            <a:endParaRPr lang="zh-CN" altLang="en-US" sz="2400" dirty="0"/>
          </a:p>
          <a:p>
            <a:pPr marL="342900" indent="-342900" fontAlgn="auto">
              <a:lnSpc>
                <a:spcPct val="120000"/>
              </a:lnSpc>
              <a:buFont typeface="Wingdings" panose="05000000000000000000" charset="0"/>
              <a:buChar char="Ø"/>
            </a:pPr>
            <a:r>
              <a:rPr lang="zh-CN" altLang="en-US" sz="2400" dirty="0"/>
              <a:t>序列到序列的架构</a:t>
            </a:r>
            <a:r>
              <a:rPr lang="en-US" altLang="zh-CN" sz="2400" dirty="0"/>
              <a:t>(sequence-to-sequence architecture)</a:t>
            </a:r>
            <a:r>
              <a:rPr lang="zh-CN" altLang="en-US" sz="2400" dirty="0"/>
              <a:t>可能会产生不可靠的序列，从而造成意义上的矛盾。</a:t>
            </a:r>
            <a:endParaRPr lang="zh-CN" altLang="en-US" sz="2400" dirty="0"/>
          </a:p>
          <a:p>
            <a:pPr marL="342900" indent="-342900" fontAlgn="auto">
              <a:lnSpc>
                <a:spcPct val="120000"/>
              </a:lnSpc>
              <a:buFont typeface="Arial" panose="020B0604020202020204" pitchFamily="34" charset="0"/>
              <a:buChar char="•"/>
            </a:pPr>
            <a:r>
              <a:rPr sz="2000" dirty="0">
                <a:solidFill>
                  <a:schemeClr val="tx2">
                    <a:lumMod val="60000"/>
                    <a:lumOff val="40000"/>
                  </a:schemeClr>
                </a:solidFill>
              </a:rPr>
              <a:t>For example, given the instance “Obama was born in</a:t>
            </a:r>
            <a:r>
              <a:rPr lang="en-US" sz="2000" dirty="0">
                <a:solidFill>
                  <a:schemeClr val="tx2">
                    <a:lumMod val="60000"/>
                    <a:lumOff val="40000"/>
                  </a:schemeClr>
                </a:solidFill>
              </a:rPr>
              <a:t> </a:t>
            </a:r>
            <a:r>
              <a:rPr sz="2000" dirty="0">
                <a:solidFill>
                  <a:schemeClr val="tx2">
                    <a:lumMod val="60000"/>
                    <a:lumOff val="40000"/>
                  </a:schemeClr>
                </a:solidFill>
              </a:rPr>
              <a:t>Honolulu,” we should engorge the model to </a:t>
            </a:r>
            <a:r>
              <a:rPr lang="en-US" sz="2000" dirty="0">
                <a:solidFill>
                  <a:schemeClr val="tx2">
                    <a:lumMod val="60000"/>
                    <a:lumOff val="40000"/>
                  </a:schemeClr>
                </a:solidFill>
              </a:rPr>
              <a:t>         </a:t>
            </a:r>
            <a:r>
              <a:rPr sz="2000" dirty="0">
                <a:solidFill>
                  <a:schemeClr val="tx2">
                    <a:lumMod val="60000"/>
                    <a:lumOff val="40000"/>
                  </a:schemeClr>
                </a:solidFill>
              </a:rPr>
              <a:t>generate triples like</a:t>
            </a:r>
            <a:r>
              <a:rPr lang="en-US" sz="2000" dirty="0">
                <a:solidFill>
                  <a:schemeClr val="tx2">
                    <a:lumMod val="60000"/>
                    <a:lumOff val="40000"/>
                  </a:schemeClr>
                </a:solidFill>
              </a:rPr>
              <a:t> </a:t>
            </a:r>
            <a:r>
              <a:rPr sz="2000" dirty="0">
                <a:solidFill>
                  <a:schemeClr val="tx2">
                    <a:lumMod val="60000"/>
                    <a:lumOff val="40000"/>
                  </a:schemeClr>
                </a:solidFill>
              </a:rPr>
              <a:t>“(Obama, was_born, Honolulu)” rather than “(Obama, live_in,</a:t>
            </a:r>
            <a:r>
              <a:rPr lang="en-US" sz="2000" dirty="0">
                <a:solidFill>
                  <a:schemeClr val="tx2">
                    <a:lumMod val="60000"/>
                    <a:lumOff val="40000"/>
                  </a:schemeClr>
                </a:solidFill>
              </a:rPr>
              <a:t> </a:t>
            </a:r>
            <a:r>
              <a:rPr sz="2000" dirty="0">
                <a:solidFill>
                  <a:schemeClr val="tx2">
                    <a:lumMod val="60000"/>
                    <a:lumOff val="40000"/>
                  </a:schemeClr>
                </a:solidFill>
              </a:rPr>
              <a:t>Honolulu),” though the latter may be correct but cannot be</a:t>
            </a:r>
            <a:r>
              <a:rPr lang="en-US" sz="2000" dirty="0">
                <a:solidFill>
                  <a:schemeClr val="tx2">
                    <a:lumMod val="60000"/>
                    <a:lumOff val="40000"/>
                  </a:schemeClr>
                </a:solidFill>
              </a:rPr>
              <a:t> </a:t>
            </a:r>
            <a:r>
              <a:rPr sz="2000" dirty="0">
                <a:solidFill>
                  <a:schemeClr val="tx2">
                    <a:lumMod val="60000"/>
                    <a:lumOff val="40000"/>
                  </a:schemeClr>
                </a:solidFill>
              </a:rPr>
              <a:t>induced from the given sentence</a:t>
            </a:r>
            <a:r>
              <a:rPr lang="en-US" sz="2000" dirty="0">
                <a:solidFill>
                  <a:schemeClr val="tx2">
                    <a:lumMod val="60000"/>
                    <a:lumOff val="40000"/>
                  </a:schemeClr>
                </a:solidFill>
              </a:rPr>
              <a:t>.</a:t>
            </a:r>
            <a:endParaRPr sz="2000" dirty="0">
              <a:solidFill>
                <a:schemeClr val="tx2">
                  <a:lumMod val="60000"/>
                  <a:lumOff val="40000"/>
                </a:schemeClr>
              </a:solidFill>
            </a:endParaRPr>
          </a:p>
          <a:p>
            <a:pPr indent="0">
              <a:lnSpc>
                <a:spcPct val="200000"/>
              </a:lnSpc>
              <a:buFont typeface="Wingdings" panose="05000000000000000000" pitchFamily="2" charset="2"/>
              <a:buNone/>
            </a:pPr>
            <a:endParaRPr lang="zh-CN" altLang="en-US" sz="2000" dirty="0">
              <a:solidFill>
                <a:schemeClr val="tx2">
                  <a:lumMod val="60000"/>
                  <a:lumOff val="40000"/>
                </a:schemeClr>
              </a:solidFill>
            </a:endParaRPr>
          </a:p>
        </p:txBody>
      </p:sp>
    </p:spTree>
  </p:cSld>
  <p:clrMapOvr>
    <a:masterClrMapping/>
  </p:clrMapOvr>
  <p:transition spd="med">
    <p:cu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5" name="文本框 4"/>
          <p:cNvSpPr txBox="1"/>
          <p:nvPr/>
        </p:nvSpPr>
        <p:spPr>
          <a:xfrm>
            <a:off x="557530" y="294640"/>
            <a:ext cx="3087370" cy="645160"/>
          </a:xfrm>
          <a:prstGeom prst="rect">
            <a:avLst/>
          </a:prstGeom>
          <a:noFill/>
        </p:spPr>
        <p:txBody>
          <a:bodyPr wrap="square" rtlCol="0">
            <a:spAutoFit/>
          </a:bodyPr>
          <a:p>
            <a:pPr algn="l">
              <a:buClrTx/>
              <a:buSzTx/>
              <a:buFontTx/>
            </a:pPr>
            <a:r>
              <a:rPr lang="en-US" altLang="zh-CN" sz="3600" b="1" dirty="0">
                <a:solidFill>
                  <a:schemeClr val="accent4"/>
                </a:solidFill>
                <a:sym typeface="+mn-ea"/>
              </a:rPr>
              <a:t>Solution</a:t>
            </a:r>
            <a:endParaRPr lang="en-US" altLang="zh-CN" sz="3600" b="1" dirty="0">
              <a:solidFill>
                <a:schemeClr val="accent4"/>
              </a:solidFill>
              <a:sym typeface="+mn-ea"/>
            </a:endParaRPr>
          </a:p>
        </p:txBody>
      </p:sp>
      <p:sp>
        <p:nvSpPr>
          <p:cNvPr id="7" name="文本框 6"/>
          <p:cNvSpPr txBox="1"/>
          <p:nvPr/>
        </p:nvSpPr>
        <p:spPr>
          <a:xfrm>
            <a:off x="557530" y="1046480"/>
            <a:ext cx="10615295" cy="4669790"/>
          </a:xfrm>
          <a:prstGeom prst="rect">
            <a:avLst/>
          </a:prstGeom>
          <a:noFill/>
        </p:spPr>
        <p:txBody>
          <a:bodyPr wrap="square" rtlCol="0">
            <a:spAutoFit/>
          </a:bodyPr>
          <a:p>
            <a:pPr indent="0">
              <a:lnSpc>
                <a:spcPct val="200000"/>
              </a:lnSpc>
              <a:buFont typeface="Wingdings" panose="05000000000000000000" charset="0"/>
              <a:buNone/>
            </a:pPr>
            <a:r>
              <a:rPr lang="zh-CN" altLang="en-US" sz="2400" b="1" dirty="0">
                <a:sym typeface="+mn-ea"/>
              </a:rPr>
              <a:t>解决方案：</a:t>
            </a:r>
            <a:endParaRPr lang="zh-CN" altLang="en-US" sz="2400" b="1" dirty="0"/>
          </a:p>
          <a:p>
            <a:pPr marL="342900" indent="-342900" fontAlgn="auto">
              <a:lnSpc>
                <a:spcPct val="120000"/>
              </a:lnSpc>
              <a:buFont typeface="Wingdings" panose="05000000000000000000" charset="0"/>
              <a:buChar char="Ø"/>
            </a:pPr>
            <a:r>
              <a:rPr lang="zh-CN" altLang="en-US" sz="2400" dirty="0">
                <a:sym typeface="+mn-ea"/>
              </a:rPr>
              <a:t>将信息提取其作为序列生成任务，并介绍了一种新颖的模型，即使用生成式转换器进行对比信息提取(</a:t>
            </a:r>
            <a:r>
              <a:rPr lang="zh-CN" altLang="en-US" sz="2400" b="1" dirty="0">
                <a:sym typeface="+mn-ea"/>
              </a:rPr>
              <a:t>C</a:t>
            </a:r>
            <a:r>
              <a:rPr lang="zh-CN" altLang="en-US" sz="2400" dirty="0">
                <a:sym typeface="+mn-ea"/>
              </a:rPr>
              <a:t>ontrastive information extraction with </a:t>
            </a:r>
            <a:r>
              <a:rPr lang="zh-CN" altLang="en-US" sz="2400" b="1" dirty="0">
                <a:sym typeface="+mn-ea"/>
              </a:rPr>
              <a:t>G</a:t>
            </a:r>
            <a:r>
              <a:rPr lang="zh-CN" altLang="en-US" sz="2400" dirty="0">
                <a:sym typeface="+mn-ea"/>
              </a:rPr>
              <a:t>enerative </a:t>
            </a:r>
            <a:r>
              <a:rPr lang="zh-CN" altLang="en-US" sz="2400" b="1" dirty="0">
                <a:sym typeface="+mn-ea"/>
              </a:rPr>
              <a:t>T</a:t>
            </a:r>
            <a:r>
              <a:rPr lang="zh-CN" altLang="en-US" sz="2400" dirty="0">
                <a:sym typeface="+mn-ea"/>
              </a:rPr>
              <a:t>ransformer (CGT))，除了预训练语言模型中的参数之外，CGT 不需要其他参数；</a:t>
            </a:r>
            <a:endParaRPr lang="en-US" altLang="zh-CN" sz="2400" dirty="0"/>
          </a:p>
          <a:p>
            <a:pPr marL="342900" indent="-342900" fontAlgn="auto">
              <a:lnSpc>
                <a:spcPct val="120000"/>
              </a:lnSpc>
              <a:buFont typeface="Wingdings" panose="05000000000000000000" charset="0"/>
              <a:buChar char="Ø"/>
            </a:pPr>
            <a:r>
              <a:rPr lang="zh-CN" altLang="en-US" sz="2400" dirty="0">
                <a:sym typeface="+mn-ea"/>
              </a:rPr>
              <a:t>引入了两种机制来进一步提高模型性能，即批量动态注意力遮盖</a:t>
            </a:r>
            <a:r>
              <a:rPr lang="en-US" altLang="zh-CN" sz="2400" dirty="0">
                <a:sym typeface="+mn-ea"/>
              </a:rPr>
              <a:t>(batch-wise dynamic attention-masking)</a:t>
            </a:r>
            <a:r>
              <a:rPr lang="zh-CN" altLang="en-US" sz="2400" dirty="0">
                <a:sym typeface="+mn-ea"/>
              </a:rPr>
              <a:t>和三元组校准</a:t>
            </a:r>
            <a:r>
              <a:rPr lang="en-US" altLang="zh-CN" sz="2400" dirty="0">
                <a:sym typeface="+mn-ea"/>
              </a:rPr>
              <a:t>(triple-wise calibration)</a:t>
            </a:r>
            <a:r>
              <a:rPr lang="zh-CN" altLang="en-US" sz="2400" dirty="0">
                <a:sym typeface="+mn-ea"/>
              </a:rPr>
              <a:t>，分别用于联合优化不同对象和确保可靠的推理。</a:t>
            </a:r>
            <a:endParaRPr lang="zh-CN" altLang="en-US" sz="2400" dirty="0"/>
          </a:p>
          <a:p>
            <a:pPr indent="457200" fontAlgn="auto">
              <a:lnSpc>
                <a:spcPct val="200000"/>
              </a:lnSpc>
              <a:buFont typeface="Wingdings" panose="05000000000000000000" charset="0"/>
              <a:buNone/>
            </a:pPr>
            <a:endParaRPr lang="zh-CN" altLang="en-US" sz="2400" dirty="0"/>
          </a:p>
        </p:txBody>
      </p:sp>
    </p:spTree>
  </p:cSld>
  <p:clrMapOvr>
    <a:masterClrMapping/>
  </p:clrMapOvr>
  <p:transition spd="med">
    <p:cu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5" name="文本框 4"/>
          <p:cNvSpPr txBox="1"/>
          <p:nvPr/>
        </p:nvSpPr>
        <p:spPr>
          <a:xfrm>
            <a:off x="557530" y="294640"/>
            <a:ext cx="4512310" cy="645160"/>
          </a:xfrm>
          <a:prstGeom prst="rect">
            <a:avLst/>
          </a:prstGeom>
          <a:noFill/>
        </p:spPr>
        <p:txBody>
          <a:bodyPr wrap="square" rtlCol="0">
            <a:spAutoFit/>
          </a:bodyPr>
          <a:p>
            <a:pPr algn="l">
              <a:buClrTx/>
              <a:buSzTx/>
              <a:buFontTx/>
            </a:pPr>
            <a:r>
              <a:rPr lang="zh-CN" altLang="en-US" sz="3600" b="1" dirty="0">
                <a:solidFill>
                  <a:schemeClr val="accent4"/>
                </a:solidFill>
                <a:sym typeface="+mn-ea"/>
              </a:rPr>
              <a:t>CGT</a:t>
            </a:r>
            <a:r>
              <a:rPr lang="en-US" altLang="zh-CN" sz="3600" b="1" dirty="0">
                <a:solidFill>
                  <a:schemeClr val="accent4"/>
                </a:solidFill>
                <a:sym typeface="+mn-ea"/>
              </a:rPr>
              <a:t> framework</a:t>
            </a:r>
            <a:endParaRPr lang="en-US" altLang="zh-CN" sz="3600" b="1" dirty="0">
              <a:solidFill>
                <a:schemeClr val="accent4"/>
              </a:solidFill>
              <a:sym typeface="+mn-ea"/>
            </a:endParaRPr>
          </a:p>
        </p:txBody>
      </p:sp>
      <p:pic>
        <p:nvPicPr>
          <p:cNvPr id="3" name="图片 2" descr="Q(@R~P@LMELV}LN2XITF]GU"/>
          <p:cNvPicPr>
            <a:picLocks noChangeAspect="1"/>
          </p:cNvPicPr>
          <p:nvPr>
            <p:custDataLst>
              <p:tags r:id="rId1"/>
            </p:custDataLst>
          </p:nvPr>
        </p:nvPicPr>
        <p:blipFill>
          <a:blip r:embed="rId2"/>
          <a:stretch>
            <a:fillRect/>
          </a:stretch>
        </p:blipFill>
        <p:spPr>
          <a:xfrm>
            <a:off x="2151380" y="1123315"/>
            <a:ext cx="6400800" cy="5158105"/>
          </a:xfrm>
          <a:prstGeom prst="rect">
            <a:avLst/>
          </a:prstGeom>
        </p:spPr>
      </p:pic>
    </p:spTree>
  </p:cSld>
  <p:clrMapOvr>
    <a:masterClrMapping/>
  </p:clrMapOvr>
  <p:transition spd="med">
    <p:cut/>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5" name="文本框 4"/>
          <p:cNvSpPr txBox="1"/>
          <p:nvPr/>
        </p:nvSpPr>
        <p:spPr>
          <a:xfrm>
            <a:off x="557530" y="294640"/>
            <a:ext cx="3487420" cy="645160"/>
          </a:xfrm>
          <a:prstGeom prst="rect">
            <a:avLst/>
          </a:prstGeom>
          <a:noFill/>
        </p:spPr>
        <p:txBody>
          <a:bodyPr wrap="square" rtlCol="0">
            <a:spAutoFit/>
          </a:bodyPr>
          <a:p>
            <a:pPr algn="l">
              <a:buClrTx/>
              <a:buSzTx/>
              <a:buFontTx/>
            </a:pPr>
            <a:r>
              <a:rPr lang="zh-CN" altLang="en-US" sz="3600" b="1" dirty="0">
                <a:solidFill>
                  <a:schemeClr val="accent4"/>
                </a:solidFill>
                <a:sym typeface="+mn-ea"/>
              </a:rPr>
              <a:t>CGT</a:t>
            </a:r>
            <a:r>
              <a:rPr lang="en-US" altLang="zh-CN" sz="3600" b="1" dirty="0">
                <a:solidFill>
                  <a:schemeClr val="accent4"/>
                </a:solidFill>
                <a:sym typeface="+mn-ea"/>
              </a:rPr>
              <a:t> architecture </a:t>
            </a:r>
            <a:endParaRPr lang="en-US" altLang="zh-CN" sz="3600" b="1" dirty="0">
              <a:solidFill>
                <a:schemeClr val="accent4"/>
              </a:solidFill>
              <a:sym typeface="+mn-ea"/>
            </a:endParaRPr>
          </a:p>
        </p:txBody>
      </p:sp>
      <p:pic>
        <p:nvPicPr>
          <p:cNvPr id="3" name="图片 2"/>
          <p:cNvPicPr>
            <a:picLocks noChangeAspect="1"/>
          </p:cNvPicPr>
          <p:nvPr/>
        </p:nvPicPr>
        <p:blipFill>
          <a:blip r:embed="rId1"/>
          <a:stretch>
            <a:fillRect/>
          </a:stretch>
        </p:blipFill>
        <p:spPr>
          <a:xfrm>
            <a:off x="2173605" y="1057275"/>
            <a:ext cx="6365240" cy="5218430"/>
          </a:xfrm>
          <a:prstGeom prst="rect">
            <a:avLst/>
          </a:prstGeom>
        </p:spPr>
      </p:pic>
    </p:spTree>
  </p:cSld>
  <p:clrMapOvr>
    <a:masterClrMapping/>
  </p:clrMapOvr>
  <p:transition spd="med">
    <p:cu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pic>
        <p:nvPicPr>
          <p:cNvPr id="3" name="图片 2"/>
          <p:cNvPicPr>
            <a:picLocks noChangeAspect="1"/>
          </p:cNvPicPr>
          <p:nvPr/>
        </p:nvPicPr>
        <p:blipFill>
          <a:blip r:embed="rId1"/>
          <a:stretch>
            <a:fillRect/>
          </a:stretch>
        </p:blipFill>
        <p:spPr>
          <a:xfrm>
            <a:off x="683895" y="1694180"/>
            <a:ext cx="9266555" cy="3343910"/>
          </a:xfrm>
          <a:prstGeom prst="rect">
            <a:avLst/>
          </a:prstGeom>
        </p:spPr>
      </p:pic>
      <p:sp>
        <p:nvSpPr>
          <p:cNvPr id="4" name="文本框 3"/>
          <p:cNvSpPr txBox="1"/>
          <p:nvPr/>
        </p:nvSpPr>
        <p:spPr>
          <a:xfrm>
            <a:off x="557530" y="294640"/>
            <a:ext cx="3487420" cy="645160"/>
          </a:xfrm>
          <a:prstGeom prst="rect">
            <a:avLst/>
          </a:prstGeom>
          <a:noFill/>
        </p:spPr>
        <p:txBody>
          <a:bodyPr wrap="square" rtlCol="0">
            <a:spAutoFit/>
          </a:bodyPr>
          <a:p>
            <a:pPr algn="l">
              <a:buClrTx/>
              <a:buSzTx/>
              <a:buFontTx/>
            </a:pPr>
            <a:r>
              <a:rPr lang="en-US" sz="3600" b="1" dirty="0">
                <a:solidFill>
                  <a:schemeClr val="accent4"/>
                </a:solidFill>
                <a:sym typeface="+mn-ea"/>
              </a:rPr>
              <a:t>BERT Embedding</a:t>
            </a:r>
            <a:r>
              <a:rPr lang="en-US" altLang="zh-CN" sz="3600" b="1" dirty="0">
                <a:solidFill>
                  <a:schemeClr val="accent4"/>
                </a:solidFill>
                <a:sym typeface="+mn-ea"/>
              </a:rPr>
              <a:t> </a:t>
            </a:r>
            <a:endParaRPr lang="en-US" altLang="zh-CN" sz="3600" b="1" dirty="0">
              <a:solidFill>
                <a:schemeClr val="accent4"/>
              </a:solidFill>
              <a:sym typeface="+mn-ea"/>
            </a:endParaRPr>
          </a:p>
        </p:txBody>
      </p:sp>
      <p:sp>
        <p:nvSpPr>
          <p:cNvPr id="6" name="文本框 5"/>
          <p:cNvSpPr txBox="1"/>
          <p:nvPr/>
        </p:nvSpPr>
        <p:spPr>
          <a:xfrm>
            <a:off x="774065" y="1220470"/>
            <a:ext cx="7908290" cy="398780"/>
          </a:xfrm>
          <a:prstGeom prst="rect">
            <a:avLst/>
          </a:prstGeom>
          <a:noFill/>
        </p:spPr>
        <p:txBody>
          <a:bodyPr wrap="square" rtlCol="0">
            <a:spAutoFit/>
          </a:bodyPr>
          <a:p>
            <a:r>
              <a:rPr lang="zh-CN" altLang="en-US" sz="2000"/>
              <a:t>例如给定两个句子 "my dog is cute" 和 "he likes palying" 作为输入样本</a:t>
            </a:r>
            <a:endParaRPr lang="zh-CN" altLang="en-US" sz="2000"/>
          </a:p>
        </p:txBody>
      </p:sp>
      <p:sp>
        <p:nvSpPr>
          <p:cNvPr id="8" name="文本框 7"/>
          <p:cNvSpPr txBox="1"/>
          <p:nvPr/>
        </p:nvSpPr>
        <p:spPr>
          <a:xfrm>
            <a:off x="922020" y="4958080"/>
            <a:ext cx="10125075" cy="706755"/>
          </a:xfrm>
          <a:prstGeom prst="rect">
            <a:avLst/>
          </a:prstGeom>
          <a:noFill/>
        </p:spPr>
        <p:txBody>
          <a:bodyPr wrap="square" rtlCol="0">
            <a:spAutoFit/>
          </a:bodyPr>
          <a:p>
            <a:pPr marL="285750" indent="-285750">
              <a:buFont typeface="Wingdings" panose="05000000000000000000" charset="0"/>
              <a:buChar char="Ø"/>
            </a:pPr>
            <a:r>
              <a:rPr lang="zh-CN" altLang="en-US" sz="2000"/>
              <a:t>[CLS] 标志放在第一个句子的首位，该符号对应的表征向量 C 可以用于后续的分类任务；</a:t>
            </a:r>
            <a:endParaRPr lang="en-US" altLang="zh-CN" sz="2000"/>
          </a:p>
          <a:p>
            <a:pPr marL="285750" indent="-285750">
              <a:buFont typeface="Wingdings" panose="05000000000000000000" charset="0"/>
              <a:buChar char="Ø"/>
            </a:pPr>
            <a:r>
              <a:rPr lang="en-US" altLang="zh-CN" sz="2000"/>
              <a:t>[SEP] 标志用于分开两个输入句子</a:t>
            </a:r>
            <a:r>
              <a:rPr lang="zh-CN" altLang="en-US" sz="2000"/>
              <a:t>。</a:t>
            </a:r>
            <a:endParaRPr lang="zh-CN" altLang="en-US" sz="2000"/>
          </a:p>
        </p:txBody>
      </p:sp>
    </p:spTree>
  </p:cSld>
  <p:clrMapOvr>
    <a:masterClrMapping/>
  </p:clrMapOvr>
  <p:transition spd="med">
    <p:cu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5" name="文本框 4"/>
          <p:cNvSpPr txBox="1"/>
          <p:nvPr/>
        </p:nvSpPr>
        <p:spPr>
          <a:xfrm>
            <a:off x="557530" y="294640"/>
            <a:ext cx="3690620" cy="645160"/>
          </a:xfrm>
          <a:prstGeom prst="rect">
            <a:avLst/>
          </a:prstGeom>
          <a:noFill/>
        </p:spPr>
        <p:txBody>
          <a:bodyPr wrap="square" rtlCol="0">
            <a:spAutoFit/>
          </a:bodyPr>
          <a:p>
            <a:pPr algn="l">
              <a:buClrTx/>
              <a:buSzTx/>
              <a:buFontTx/>
            </a:pPr>
            <a:r>
              <a:rPr lang="zh-CN" altLang="en-US" sz="3600" b="1" dirty="0">
                <a:solidFill>
                  <a:schemeClr val="accent4"/>
                </a:solidFill>
                <a:sym typeface="+mn-ea"/>
              </a:rPr>
              <a:t>Triple Extraction</a:t>
            </a:r>
            <a:endParaRPr lang="zh-CN" altLang="en-US" sz="3600" b="1" dirty="0">
              <a:solidFill>
                <a:schemeClr val="accent4"/>
              </a:solidFill>
              <a:sym typeface="+mn-ea"/>
            </a:endParaRPr>
          </a:p>
        </p:txBody>
      </p:sp>
      <p:sp>
        <p:nvSpPr>
          <p:cNvPr id="7" name="文本框 6"/>
          <p:cNvSpPr txBox="1"/>
          <p:nvPr/>
        </p:nvSpPr>
        <p:spPr>
          <a:xfrm>
            <a:off x="557530" y="1046480"/>
            <a:ext cx="10615295" cy="1715770"/>
          </a:xfrm>
          <a:prstGeom prst="rect">
            <a:avLst/>
          </a:prstGeom>
          <a:noFill/>
        </p:spPr>
        <p:txBody>
          <a:bodyPr wrap="square" rtlCol="0">
            <a:spAutoFit/>
          </a:bodyPr>
          <a:p>
            <a:pPr indent="457200" fontAlgn="auto">
              <a:lnSpc>
                <a:spcPct val="120000"/>
              </a:lnSpc>
              <a:buFont typeface="Wingdings" panose="05000000000000000000" charset="0"/>
              <a:buNone/>
            </a:pPr>
            <a:r>
              <a:rPr lang="zh-CN" sz="2400" dirty="0"/>
              <a:t>论文</a:t>
            </a:r>
            <a:r>
              <a:rPr sz="2400" dirty="0"/>
              <a:t>将三元组提取任务视为三元组生成任务。 输出是由 N 个三元组组成的序列，如</a:t>
            </a:r>
            <a:r>
              <a:rPr lang="zh-CN" sz="2400" dirty="0"/>
              <a:t>：</a:t>
            </a:r>
            <a:endParaRPr lang="zh-CN" sz="2400" dirty="0"/>
          </a:p>
          <a:p>
            <a:pPr indent="457200" fontAlgn="auto">
              <a:lnSpc>
                <a:spcPct val="200000"/>
              </a:lnSpc>
              <a:buFont typeface="Wingdings" panose="05000000000000000000" charset="0"/>
              <a:buNone/>
            </a:pPr>
            <a:endParaRPr lang="zh-CN" sz="2400" dirty="0"/>
          </a:p>
        </p:txBody>
      </p:sp>
      <p:pic>
        <p:nvPicPr>
          <p:cNvPr id="8" name="图片 7"/>
          <p:cNvPicPr>
            <a:picLocks noChangeAspect="1"/>
          </p:cNvPicPr>
          <p:nvPr/>
        </p:nvPicPr>
        <p:blipFill>
          <a:blip r:embed="rId1"/>
          <a:stretch>
            <a:fillRect/>
          </a:stretch>
        </p:blipFill>
        <p:spPr>
          <a:xfrm>
            <a:off x="3454400" y="1938655"/>
            <a:ext cx="4107180" cy="1503680"/>
          </a:xfrm>
          <a:prstGeom prst="rect">
            <a:avLst/>
          </a:prstGeom>
        </p:spPr>
      </p:pic>
      <p:sp>
        <p:nvSpPr>
          <p:cNvPr id="9" name="文本框 8"/>
          <p:cNvSpPr txBox="1"/>
          <p:nvPr/>
        </p:nvSpPr>
        <p:spPr>
          <a:xfrm>
            <a:off x="621665" y="3442335"/>
            <a:ext cx="9131300" cy="534035"/>
          </a:xfrm>
          <a:prstGeom prst="rect">
            <a:avLst/>
          </a:prstGeom>
          <a:noFill/>
        </p:spPr>
        <p:txBody>
          <a:bodyPr wrap="square" rtlCol="0">
            <a:spAutoFit/>
          </a:bodyPr>
          <a:p>
            <a:pPr indent="457200" algn="l">
              <a:lnSpc>
                <a:spcPct val="120000"/>
              </a:lnSpc>
              <a:buClrTx/>
              <a:buSzTx/>
              <a:buFont typeface="Wingdings" panose="05000000000000000000" charset="0"/>
            </a:pPr>
            <a:r>
              <a:rPr lang="zh-CN" sz="2400" dirty="0"/>
              <a:t>通过随机置换实体或关系来构造负三元组序列，如下所示：</a:t>
            </a:r>
            <a:endParaRPr lang="zh-CN" sz="2400" dirty="0"/>
          </a:p>
        </p:txBody>
      </p:sp>
      <p:pic>
        <p:nvPicPr>
          <p:cNvPr id="10" name="图片 9"/>
          <p:cNvPicPr>
            <a:picLocks noChangeAspect="1"/>
          </p:cNvPicPr>
          <p:nvPr/>
        </p:nvPicPr>
        <p:blipFill>
          <a:blip r:embed="rId2"/>
          <a:stretch>
            <a:fillRect/>
          </a:stretch>
        </p:blipFill>
        <p:spPr>
          <a:xfrm>
            <a:off x="3331845" y="4079240"/>
            <a:ext cx="4340860" cy="1470025"/>
          </a:xfrm>
          <a:prstGeom prst="rect">
            <a:avLst/>
          </a:prstGeom>
        </p:spPr>
      </p:pic>
    </p:spTree>
  </p:cSld>
  <p:clrMapOvr>
    <a:masterClrMapping/>
  </p:clrMapOvr>
  <p:transition spd="med">
    <p:cu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5" name="文本框 4"/>
          <p:cNvSpPr txBox="1"/>
          <p:nvPr/>
        </p:nvSpPr>
        <p:spPr>
          <a:xfrm>
            <a:off x="557530" y="294640"/>
            <a:ext cx="3705225" cy="645160"/>
          </a:xfrm>
          <a:prstGeom prst="rect">
            <a:avLst/>
          </a:prstGeom>
          <a:noFill/>
        </p:spPr>
        <p:txBody>
          <a:bodyPr wrap="square" rtlCol="0">
            <a:spAutoFit/>
          </a:bodyPr>
          <a:p>
            <a:pPr algn="l">
              <a:buClrTx/>
              <a:buSzTx/>
              <a:buFontTx/>
            </a:pPr>
            <a:r>
              <a:rPr lang="zh-CN" altLang="en-US" sz="3600" b="1" dirty="0">
                <a:solidFill>
                  <a:schemeClr val="accent4"/>
                </a:solidFill>
                <a:sym typeface="+mn-ea"/>
              </a:rPr>
              <a:t>Event Extraction</a:t>
            </a:r>
            <a:endParaRPr lang="zh-CN" altLang="en-US" sz="3600" b="1" dirty="0">
              <a:solidFill>
                <a:schemeClr val="accent4"/>
              </a:solidFill>
              <a:sym typeface="+mn-ea"/>
            </a:endParaRPr>
          </a:p>
        </p:txBody>
      </p:sp>
      <p:sp>
        <p:nvSpPr>
          <p:cNvPr id="7" name="文本框 6"/>
          <p:cNvSpPr txBox="1"/>
          <p:nvPr/>
        </p:nvSpPr>
        <p:spPr>
          <a:xfrm>
            <a:off x="557530" y="1046480"/>
            <a:ext cx="10615295" cy="977265"/>
          </a:xfrm>
          <a:prstGeom prst="rect">
            <a:avLst/>
          </a:prstGeom>
          <a:noFill/>
        </p:spPr>
        <p:txBody>
          <a:bodyPr wrap="square" rtlCol="0">
            <a:spAutoFit/>
          </a:bodyPr>
          <a:p>
            <a:pPr indent="457200" fontAlgn="auto">
              <a:lnSpc>
                <a:spcPct val="120000"/>
              </a:lnSpc>
              <a:buFont typeface="Wingdings" panose="05000000000000000000" charset="0"/>
              <a:buNone/>
            </a:pPr>
            <a:r>
              <a:rPr lang="zh-CN" sz="2400" dirty="0"/>
              <a:t>将事件提取的任务视为四元组生成任务。 输出是一个由 M 个四元组组成的序列，如下所示</a:t>
            </a:r>
            <a:r>
              <a:rPr sz="2400" dirty="0"/>
              <a:t>：</a:t>
            </a:r>
            <a:endParaRPr sz="2400" dirty="0"/>
          </a:p>
        </p:txBody>
      </p:sp>
      <p:pic>
        <p:nvPicPr>
          <p:cNvPr id="3" name="图片 2"/>
          <p:cNvPicPr>
            <a:picLocks noChangeAspect="1"/>
          </p:cNvPicPr>
          <p:nvPr/>
        </p:nvPicPr>
        <p:blipFill>
          <a:blip r:embed="rId1"/>
          <a:stretch>
            <a:fillRect/>
          </a:stretch>
        </p:blipFill>
        <p:spPr>
          <a:xfrm>
            <a:off x="2955290" y="2023745"/>
            <a:ext cx="5417820" cy="1287780"/>
          </a:xfrm>
          <a:prstGeom prst="rect">
            <a:avLst/>
          </a:prstGeom>
        </p:spPr>
      </p:pic>
      <p:sp>
        <p:nvSpPr>
          <p:cNvPr id="4" name="文本框 3"/>
          <p:cNvSpPr txBox="1"/>
          <p:nvPr/>
        </p:nvSpPr>
        <p:spPr>
          <a:xfrm>
            <a:off x="557530" y="3311525"/>
            <a:ext cx="10615295" cy="977265"/>
          </a:xfrm>
          <a:prstGeom prst="rect">
            <a:avLst/>
          </a:prstGeom>
          <a:noFill/>
        </p:spPr>
        <p:txBody>
          <a:bodyPr wrap="square" rtlCol="0">
            <a:spAutoFit/>
          </a:bodyPr>
          <a:p>
            <a:pPr indent="457200" fontAlgn="auto">
              <a:lnSpc>
                <a:spcPct val="120000"/>
              </a:lnSpc>
              <a:buFont typeface="Wingdings" panose="05000000000000000000" charset="0"/>
              <a:buNone/>
            </a:pPr>
            <a:r>
              <a:rPr sz="2400" dirty="0">
                <a:sym typeface="+mn-ea"/>
              </a:rPr>
              <a:t>通过随机</a:t>
            </a:r>
            <a:r>
              <a:rPr lang="zh-CN" sz="2400" dirty="0">
                <a:sym typeface="+mn-ea"/>
              </a:rPr>
              <a:t>置换</a:t>
            </a:r>
            <a:r>
              <a:rPr sz="2400" dirty="0">
                <a:sym typeface="+mn-ea"/>
              </a:rPr>
              <a:t>四元组中的任何元素(e.g., type, trigger, argument,</a:t>
            </a:r>
            <a:r>
              <a:rPr lang="en-US" sz="2400" dirty="0">
                <a:sym typeface="+mn-ea"/>
              </a:rPr>
              <a:t> </a:t>
            </a:r>
            <a:r>
              <a:rPr sz="2400" dirty="0">
                <a:sym typeface="+mn-ea"/>
              </a:rPr>
              <a:t>role)来构造负四元</a:t>
            </a:r>
            <a:r>
              <a:rPr lang="zh-CN" sz="2400" dirty="0">
                <a:sym typeface="+mn-ea"/>
              </a:rPr>
              <a:t>组</a:t>
            </a:r>
            <a:r>
              <a:rPr sz="2400" dirty="0">
                <a:sym typeface="+mn-ea"/>
              </a:rPr>
              <a:t>序列</a:t>
            </a:r>
            <a:r>
              <a:rPr lang="zh-CN" sz="2400" dirty="0">
                <a:sym typeface="+mn-ea"/>
              </a:rPr>
              <a:t>，如下所示</a:t>
            </a:r>
            <a:r>
              <a:rPr sz="2400" dirty="0">
                <a:sym typeface="+mn-ea"/>
              </a:rPr>
              <a:t>：</a:t>
            </a:r>
            <a:endParaRPr sz="2400" dirty="0">
              <a:sym typeface="+mn-ea"/>
            </a:endParaRPr>
          </a:p>
        </p:txBody>
      </p:sp>
      <p:pic>
        <p:nvPicPr>
          <p:cNvPr id="6" name="图片 5"/>
          <p:cNvPicPr>
            <a:picLocks noChangeAspect="1"/>
          </p:cNvPicPr>
          <p:nvPr/>
        </p:nvPicPr>
        <p:blipFill>
          <a:blip r:embed="rId2"/>
          <a:stretch>
            <a:fillRect/>
          </a:stretch>
        </p:blipFill>
        <p:spPr>
          <a:xfrm>
            <a:off x="2764155" y="4340860"/>
            <a:ext cx="6000750" cy="1330960"/>
          </a:xfrm>
          <a:prstGeom prst="rect">
            <a:avLst/>
          </a:prstGeom>
        </p:spPr>
      </p:pic>
    </p:spTree>
  </p:cSld>
  <p:clrMapOvr>
    <a:masterClrMapping/>
  </p:clrMapOvr>
  <p:transition spd="med">
    <p:cu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5" name="文本框 4"/>
          <p:cNvSpPr txBox="1"/>
          <p:nvPr/>
        </p:nvSpPr>
        <p:spPr>
          <a:xfrm>
            <a:off x="557530" y="294640"/>
            <a:ext cx="3087370" cy="645160"/>
          </a:xfrm>
          <a:prstGeom prst="rect">
            <a:avLst/>
          </a:prstGeom>
          <a:noFill/>
        </p:spPr>
        <p:txBody>
          <a:bodyPr wrap="square" rtlCol="0">
            <a:spAutoFit/>
          </a:bodyPr>
          <a:p>
            <a:pPr algn="l">
              <a:buClrTx/>
              <a:buSzTx/>
              <a:buFontTx/>
            </a:pPr>
            <a:r>
              <a:rPr lang="zh-CN" altLang="en-US" sz="3600" b="1" dirty="0">
                <a:solidFill>
                  <a:schemeClr val="accent4"/>
                </a:solidFill>
                <a:sym typeface="+mn-ea"/>
              </a:rPr>
              <a:t>Input Encoder</a:t>
            </a:r>
            <a:endParaRPr lang="zh-CN" altLang="en-US" sz="3600" b="1" dirty="0">
              <a:solidFill>
                <a:schemeClr val="accent4"/>
              </a:solidFill>
              <a:sym typeface="+mn-ea"/>
            </a:endParaRPr>
          </a:p>
        </p:txBody>
      </p:sp>
      <p:sp>
        <p:nvSpPr>
          <p:cNvPr id="7" name="文本框 6"/>
          <p:cNvSpPr txBox="1"/>
          <p:nvPr/>
        </p:nvSpPr>
        <p:spPr>
          <a:xfrm>
            <a:off x="557530" y="1046480"/>
            <a:ext cx="10615295" cy="2306955"/>
          </a:xfrm>
          <a:prstGeom prst="rect">
            <a:avLst/>
          </a:prstGeom>
          <a:noFill/>
        </p:spPr>
        <p:txBody>
          <a:bodyPr wrap="square" rtlCol="0">
            <a:spAutoFit/>
          </a:bodyPr>
          <a:p>
            <a:pPr indent="457200" fontAlgn="auto">
              <a:lnSpc>
                <a:spcPct val="200000"/>
              </a:lnSpc>
              <a:buFont typeface="Wingdings" panose="05000000000000000000" charset="0"/>
              <a:buNone/>
            </a:pPr>
            <a:r>
              <a:rPr sz="2400" dirty="0"/>
              <a:t>利用与 BERT 相同</a:t>
            </a:r>
            <a:r>
              <a:rPr lang="zh-CN" sz="2400" dirty="0"/>
              <a:t>的</a:t>
            </a:r>
            <a:r>
              <a:rPr sz="2400" dirty="0"/>
              <a:t>输入表示，</a:t>
            </a:r>
            <a:r>
              <a:rPr lang="zh-CN" sz="2400" dirty="0"/>
              <a:t>其</a:t>
            </a:r>
            <a:r>
              <a:rPr sz="2400" dirty="0"/>
              <a:t>通过WordPiece 方法，会将单词拆成子词单元 (SubWord)，所以有的词会拆出词根</a:t>
            </a:r>
            <a:r>
              <a:rPr lang="zh-CN" sz="2400" dirty="0"/>
              <a:t>。</a:t>
            </a:r>
            <a:r>
              <a:rPr sz="2400" dirty="0"/>
              <a:t>例如，单词“forecasted”被拆分为“forecast”和“##ed”，其中“##”指的是属于一个单词的片段</a:t>
            </a:r>
            <a:r>
              <a:rPr lang="zh-CN" sz="2400" dirty="0"/>
              <a:t>。</a:t>
            </a:r>
            <a:endParaRPr lang="zh-CN" sz="2400" dirty="0"/>
          </a:p>
        </p:txBody>
      </p:sp>
    </p:spTree>
  </p:cSld>
  <p:clrMapOvr>
    <a:masterClrMapping/>
  </p:clrMapOvr>
  <p:transition spd="med">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实体抽取概述</a:t>
            </a:r>
            <a:endParaRPr kumimoji="1" lang="zh-CN" altLang="en-US"/>
          </a:p>
        </p:txBody>
      </p:sp>
      <p:sp>
        <p:nvSpPr>
          <p:cNvPr id="3" name="内容占位符 2"/>
          <p:cNvSpPr>
            <a:spLocks noGrp="1"/>
          </p:cNvSpPr>
          <p:nvPr>
            <p:ph idx="1"/>
          </p:nvPr>
        </p:nvSpPr>
        <p:spPr/>
        <p:txBody>
          <a:bodyPr/>
          <a:lstStyle/>
          <a:p>
            <a:r>
              <a:rPr kumimoji="1" lang="zh-CN" altLang="en-US"/>
              <a:t>实体抽取的目的：</a:t>
            </a:r>
            <a:endParaRPr kumimoji="1" lang="zh-CN" altLang="en-US"/>
          </a:p>
          <a:p>
            <a:endParaRPr kumimoji="1" lang="zh-CN" altLang="en-US"/>
          </a:p>
          <a:p>
            <a:r>
              <a:rPr kumimoji="1" lang="zh-CN" altLang="en-US"/>
              <a:t>从句子中识别和定位实体，并分类到预定义的类内。</a:t>
            </a:r>
            <a:endParaRPr kumimoji="1" lang="zh-CN" altLang="en-US"/>
          </a:p>
          <a:p>
            <a:endParaRPr kumimoji="1" lang="zh-CN" altLang="en-US"/>
          </a:p>
          <a:p>
            <a:endParaRPr kumimoji="1" lang="zh-CN" altLang="en-US"/>
          </a:p>
          <a:p>
            <a:r>
              <a:rPr kumimoji="1" lang="zh-CN" altLang="en-US"/>
              <a:t>以新闻报道为例。</a:t>
            </a:r>
            <a:endParaRPr kumimoji="1" lang="zh-CN" altLang="en-US"/>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pic>
        <p:nvPicPr>
          <p:cNvPr id="6" name="图片 5"/>
          <p:cNvPicPr>
            <a:picLocks noChangeAspect="1"/>
          </p:cNvPicPr>
          <p:nvPr/>
        </p:nvPicPr>
        <p:blipFill>
          <a:blip r:embed="rId1"/>
          <a:stretch>
            <a:fillRect/>
          </a:stretch>
        </p:blipFill>
        <p:spPr>
          <a:xfrm>
            <a:off x="2049780" y="4071620"/>
            <a:ext cx="8121015" cy="1925955"/>
          </a:xfrm>
          <a:prstGeom prst="rect">
            <a:avLst/>
          </a:prstGeom>
        </p:spPr>
      </p:pic>
    </p:spTree>
  </p:cSld>
  <p:clrMapOvr>
    <a:masterClrMapping/>
  </p:clrMapOvr>
  <p:transition spd="med">
    <p:cu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5" name="文本框 4"/>
          <p:cNvSpPr txBox="1"/>
          <p:nvPr/>
        </p:nvSpPr>
        <p:spPr>
          <a:xfrm>
            <a:off x="557530" y="294640"/>
            <a:ext cx="4973320" cy="645160"/>
          </a:xfrm>
          <a:prstGeom prst="rect">
            <a:avLst/>
          </a:prstGeom>
          <a:noFill/>
        </p:spPr>
        <p:txBody>
          <a:bodyPr wrap="square" rtlCol="0">
            <a:spAutoFit/>
          </a:bodyPr>
          <a:p>
            <a:pPr algn="l">
              <a:buClrTx/>
              <a:buSzTx/>
              <a:buFontTx/>
            </a:pPr>
            <a:r>
              <a:rPr lang="zh-CN" altLang="en-US" sz="3600" b="1" dirty="0">
                <a:solidFill>
                  <a:schemeClr val="accent4"/>
                </a:solidFill>
                <a:sym typeface="+mn-ea"/>
              </a:rPr>
              <a:t>Generative Transformer</a:t>
            </a:r>
            <a:endParaRPr lang="zh-CN" altLang="en-US" sz="3600" b="1" dirty="0">
              <a:solidFill>
                <a:schemeClr val="accent4"/>
              </a:solidFill>
              <a:sym typeface="+mn-ea"/>
            </a:endParaRPr>
          </a:p>
        </p:txBody>
      </p:sp>
      <mc:AlternateContent xmlns:mc="http://schemas.openxmlformats.org/markup-compatibility/2006">
        <mc:Choice xmlns:a14="http://schemas.microsoft.com/office/drawing/2010/main" Requires="a14">
          <p:sp>
            <p:nvSpPr>
              <p:cNvPr id="7" name="文本框 6"/>
              <p:cNvSpPr txBox="1"/>
              <p:nvPr/>
            </p:nvSpPr>
            <p:spPr>
              <a:xfrm>
                <a:off x="557530" y="1046480"/>
                <a:ext cx="10615295" cy="1483360"/>
              </a:xfrm>
              <a:prstGeom prst="rect">
                <a:avLst/>
              </a:prstGeom>
              <a:noFill/>
            </p:spPr>
            <p:txBody>
              <a:bodyPr wrap="square" rtlCol="0">
                <a:spAutoFit/>
              </a:bodyPr>
              <a:p>
                <a:pPr indent="457200" fontAlgn="auto">
                  <a:lnSpc>
                    <a:spcPct val="120000"/>
                  </a:lnSpc>
                  <a:buFont typeface="Wingdings" panose="05000000000000000000" charset="0"/>
                  <a:buNone/>
                </a:pPr>
                <a:r>
                  <a:rPr lang="zh-CN" sz="2400" dirty="0"/>
                  <a:t>模型</a:t>
                </a:r>
                <a:r>
                  <a:rPr sz="2400" dirty="0"/>
                  <a:t>利用</a:t>
                </a:r>
                <a:r>
                  <a:rPr lang="en-US" sz="2400" dirty="0"/>
                  <a:t>12</a:t>
                </a:r>
                <a:r>
                  <a:rPr lang="zh-CN" altLang="en-US" sz="2400" dirty="0"/>
                  <a:t>层</a:t>
                </a:r>
                <a:r>
                  <a:rPr sz="2400" dirty="0"/>
                  <a:t> </a:t>
                </a:r>
                <a:r>
                  <a:rPr lang="en-US" sz="2400" dirty="0"/>
                  <a:t>t</a:t>
                </a:r>
                <a:r>
                  <a:rPr sz="2400" dirty="0"/>
                  <a:t>ransformer 架构作为主干来编码上下文特征。</a:t>
                </a:r>
                <a:r>
                  <a:rPr lang="zh-CN" sz="2400" dirty="0"/>
                  <a:t>第一层</a:t>
                </a:r>
                <a:r>
                  <a:rPr lang="en-US" altLang="zh-CN" sz="2400" dirty="0"/>
                  <a:t>transformer</a:t>
                </a:r>
                <a:r>
                  <a:rPr lang="zh-CN" altLang="en-US" sz="2400" dirty="0"/>
                  <a:t>的输入为</a:t>
                </a:r>
                <a:r>
                  <a:rPr lang="en-US" sz="2400" dirty="0"/>
                  <a:t> </a:t>
                </a:r>
                <a14:m>
                  <m:oMath xmlns:m="http://schemas.openxmlformats.org/officeDocument/2006/math">
                    <m:sSup>
                      <m:sSupPr>
                        <m:ctrlPr>
                          <a:rPr lang="en-US" sz="2400" i="1" dirty="0">
                            <a:latin typeface="Cambria Math" panose="02040503050406030204" pitchFamily="18" charset="0"/>
                            <a:cs typeface="Cambria Math" panose="02040503050406030204" pitchFamily="18" charset="0"/>
                          </a:rPr>
                        </m:ctrlPr>
                      </m:sSupPr>
                      <m:e>
                        <m:r>
                          <a:rPr lang="en-US" sz="2400" i="1" dirty="0">
                            <a:latin typeface="Cambria Math" panose="02040503050406030204" pitchFamily="18" charset="0"/>
                            <a:cs typeface="Cambria Math" panose="02040503050406030204" pitchFamily="18" charset="0"/>
                          </a:rPr>
                          <m:t>𝐻</m:t>
                        </m:r>
                      </m:e>
                      <m:sup>
                        <m:r>
                          <a:rPr lang="en-US" sz="2400" i="1" dirty="0">
                            <a:latin typeface="Cambria Math" panose="02040503050406030204" pitchFamily="18" charset="0"/>
                            <a:cs typeface="Cambria Math" panose="02040503050406030204" pitchFamily="18" charset="0"/>
                          </a:rPr>
                          <m:t>0</m:t>
                        </m:r>
                      </m:sup>
                    </m:sSup>
                  </m:oMath>
                </a14:m>
                <a:r>
                  <a:rPr sz="2400" dirty="0"/>
                  <a:t> = [</a:t>
                </a:r>
                <a14:m>
                  <m:oMath xmlns:m="http://schemas.openxmlformats.org/officeDocument/2006/math">
                    <m:sSub>
                      <m:sSubPr>
                        <m:ctrlPr>
                          <a:rPr lang="en-US" sz="2400" i="1" dirty="0">
                            <a:latin typeface="Cambria Math" panose="02040503050406030204" pitchFamily="18" charset="0"/>
                            <a:cs typeface="Cambria Math" panose="02040503050406030204" pitchFamily="18" charset="0"/>
                          </a:rPr>
                        </m:ctrlPr>
                      </m:sSubPr>
                      <m:e>
                        <m:r>
                          <a:rPr lang="en-US" sz="2400" i="1" dirty="0">
                            <a:latin typeface="Cambria Math" panose="02040503050406030204" pitchFamily="18" charset="0"/>
                            <a:cs typeface="Cambria Math" panose="02040503050406030204" pitchFamily="18" charset="0"/>
                          </a:rPr>
                          <m:t>𝑠</m:t>
                        </m:r>
                      </m:e>
                      <m:sub>
                        <m:r>
                          <a:rPr lang="en-US" sz="2400" i="1" dirty="0">
                            <a:latin typeface="Cambria Math" panose="02040503050406030204" pitchFamily="18" charset="0"/>
                            <a:cs typeface="Cambria Math" panose="02040503050406030204" pitchFamily="18" charset="0"/>
                          </a:rPr>
                          <m:t>1</m:t>
                        </m:r>
                      </m:sub>
                    </m:sSub>
                  </m:oMath>
                </a14:m>
                <a:r>
                  <a:rPr sz="2400" dirty="0"/>
                  <a:t>,..., </a:t>
                </a:r>
                <a14:m>
                  <m:oMath xmlns:m="http://schemas.openxmlformats.org/officeDocument/2006/math">
                    <m:sSub>
                      <m:sSubPr>
                        <m:ctrlPr>
                          <a:rPr lang="en-US" sz="2400" i="1" dirty="0">
                            <a:latin typeface="Cambria Math" panose="02040503050406030204" pitchFamily="18" charset="0"/>
                            <a:cs typeface="Cambria Math" panose="02040503050406030204" pitchFamily="18" charset="0"/>
                          </a:rPr>
                        </m:ctrlPr>
                      </m:sSubPr>
                      <m:e>
                        <m:r>
                          <a:rPr lang="en-US" sz="2400" i="1" dirty="0">
                            <a:latin typeface="Cambria Math" panose="02040503050406030204" pitchFamily="18" charset="0"/>
                            <a:cs typeface="Cambria Math" panose="02040503050406030204" pitchFamily="18" charset="0"/>
                          </a:rPr>
                          <m:t>𝑠</m:t>
                        </m:r>
                      </m:e>
                      <m:sub>
                        <m:r>
                          <a:rPr lang="en-US" sz="2400" i="1" dirty="0">
                            <a:latin typeface="Cambria Math" panose="02040503050406030204" pitchFamily="18" charset="0"/>
                            <a:cs typeface="Cambria Math" panose="02040503050406030204" pitchFamily="18" charset="0"/>
                          </a:rPr>
                          <m:t>[</m:t>
                        </m:r>
                        <m:r>
                          <a:rPr lang="en-US" sz="2400" i="1" dirty="0">
                            <a:latin typeface="Cambria Math" panose="02040503050406030204" pitchFamily="18" charset="0"/>
                            <a:cs typeface="Cambria Math" panose="02040503050406030204" pitchFamily="18" charset="0"/>
                          </a:rPr>
                          <m:t>𝑙</m:t>
                        </m:r>
                        <m:r>
                          <a:rPr lang="en-US" sz="2400" i="1" dirty="0">
                            <a:latin typeface="Cambria Math" panose="02040503050406030204" pitchFamily="18" charset="0"/>
                            <a:cs typeface="Cambria Math" panose="02040503050406030204" pitchFamily="18" charset="0"/>
                          </a:rPr>
                          <m:t>]</m:t>
                        </m:r>
                      </m:sub>
                    </m:sSub>
                  </m:oMath>
                </a14:m>
                <a:r>
                  <a:rPr sz="2400" dirty="0"/>
                  <a:t>]</a:t>
                </a:r>
                <a:r>
                  <a:rPr lang="zh-CN" sz="2400" dirty="0"/>
                  <a:t>。</a:t>
                </a:r>
                <a:r>
                  <a:rPr sz="2400" dirty="0"/>
                  <a:t>然后，使用</a:t>
                </a:r>
                <a:r>
                  <a:rPr lang="en-US" altLang="zh-CN" sz="2400" dirty="0">
                    <a:sym typeface="+mn-ea"/>
                  </a:rPr>
                  <a:t>transformer</a:t>
                </a:r>
                <a:r>
                  <a:rPr sz="2400" dirty="0"/>
                  <a:t>对输入进行编码：</a:t>
                </a:r>
                <a:endParaRPr sz="2400" dirty="0"/>
              </a:p>
              <a:p>
                <a:pPr indent="457200" fontAlgn="auto">
                  <a:lnSpc>
                    <a:spcPct val="120000"/>
                  </a:lnSpc>
                  <a:buFont typeface="Wingdings" panose="05000000000000000000" charset="0"/>
                  <a:buNone/>
                </a:pPr>
                <a:endParaRPr sz="2400" dirty="0"/>
              </a:p>
            </p:txBody>
          </p:sp>
        </mc:Choice>
        <mc:Fallback>
          <p:sp>
            <p:nvSpPr>
              <p:cNvPr id="7" name="文本框 6"/>
              <p:cNvSpPr txBox="1">
                <a:spLocks noRot="1" noChangeAspect="1" noMove="1" noResize="1" noEditPoints="1" noAdjustHandles="1" noChangeArrowheads="1" noChangeShapeType="1" noTextEdit="1"/>
              </p:cNvSpPr>
              <p:nvPr/>
            </p:nvSpPr>
            <p:spPr>
              <a:xfrm>
                <a:off x="557530" y="1046480"/>
                <a:ext cx="10615295" cy="148336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582295" y="2780030"/>
                <a:ext cx="10615295" cy="977265"/>
              </a:xfrm>
              <a:prstGeom prst="rect">
                <a:avLst/>
              </a:prstGeom>
              <a:noFill/>
            </p:spPr>
            <p:txBody>
              <a:bodyPr wrap="square" rtlCol="0">
                <a:spAutoFit/>
              </a:bodyPr>
              <a:p>
                <a:pPr indent="457200" fontAlgn="auto">
                  <a:lnSpc>
                    <a:spcPct val="120000"/>
                  </a:lnSpc>
                  <a:buFont typeface="Wingdings" panose="05000000000000000000" charset="0"/>
                  <a:buNone/>
                </a:pPr>
                <a:r>
                  <a:rPr sz="2400" dirty="0"/>
                  <a:t>每个transformer块中有多个self-attention </a:t>
                </a:r>
                <a:r>
                  <a:rPr lang="zh-CN" sz="2400" dirty="0"/>
                  <a:t>头</a:t>
                </a:r>
                <a:r>
                  <a:rPr sz="2400" dirty="0"/>
                  <a:t>，用于聚合上一层的输出向量。 计算第</a:t>
                </a:r>
                <a:r>
                  <a:rPr lang="en-US" sz="2400" dirty="0"/>
                  <a:t>i</a:t>
                </a:r>
                <a:r>
                  <a:rPr lang="zh-CN" sz="2400" dirty="0"/>
                  <a:t>层的</a:t>
                </a:r>
                <a:r>
                  <a:rPr sz="2400" dirty="0"/>
                  <a:t>transformer中</a:t>
                </a:r>
                <a:r>
                  <a:rPr lang="zh-CN" sz="2400" dirty="0"/>
                  <a:t>的</a:t>
                </a:r>
                <a:r>
                  <a:rPr sz="2400" dirty="0">
                    <a:sym typeface="+mn-ea"/>
                  </a:rPr>
                  <a:t>self-attention</a:t>
                </a:r>
                <a:r>
                  <a:rPr sz="2400" dirty="0"/>
                  <a:t>头 </a:t>
                </a:r>
                <a14:m>
                  <m:oMath xmlns:m="http://schemas.openxmlformats.org/officeDocument/2006/math">
                    <m:sSub>
                      <m:sSubPr>
                        <m:ctrlPr>
                          <a:rPr lang="en-US" sz="2400" i="1" dirty="0">
                            <a:latin typeface="Cambria Math" panose="02040503050406030204" pitchFamily="18" charset="0"/>
                            <a:cs typeface="Cambria Math" panose="02040503050406030204" pitchFamily="18" charset="0"/>
                          </a:rPr>
                        </m:ctrlPr>
                      </m:sSubPr>
                      <m:e>
                        <m:r>
                          <a:rPr lang="en-US" sz="2400" i="1" dirty="0">
                            <a:latin typeface="Cambria Math" panose="02040503050406030204" pitchFamily="18" charset="0"/>
                            <a:cs typeface="Cambria Math" panose="02040503050406030204" pitchFamily="18" charset="0"/>
                          </a:rPr>
                          <m:t>𝐴</m:t>
                        </m:r>
                      </m:e>
                      <m:sub>
                        <m:r>
                          <a:rPr lang="en-US" sz="2400" i="1" dirty="0">
                            <a:latin typeface="Cambria Math" panose="02040503050406030204" pitchFamily="18" charset="0"/>
                            <a:cs typeface="Cambria Math" panose="02040503050406030204" pitchFamily="18" charset="0"/>
                          </a:rPr>
                          <m:t>𝑖</m:t>
                        </m:r>
                      </m:sub>
                    </m:sSub>
                  </m:oMath>
                </a14:m>
                <a:r>
                  <a:rPr sz="2400" dirty="0"/>
                  <a:t> 的输出</a:t>
                </a:r>
                <a:r>
                  <a:rPr lang="zh-CN" sz="2400" dirty="0"/>
                  <a:t>，</a:t>
                </a:r>
                <a:r>
                  <a:rPr sz="2400" dirty="0"/>
                  <a:t>如下所示：</a:t>
                </a:r>
                <a:endParaRPr sz="2400" dirty="0"/>
              </a:p>
            </p:txBody>
          </p:sp>
        </mc:Choice>
        <mc:Fallback>
          <p:sp>
            <p:nvSpPr>
              <p:cNvPr id="4" name="文本框 3"/>
              <p:cNvSpPr txBox="1">
                <a:spLocks noRot="1" noChangeAspect="1" noMove="1" noResize="1" noEditPoints="1" noAdjustHandles="1" noChangeArrowheads="1" noChangeShapeType="1" noTextEdit="1"/>
              </p:cNvSpPr>
              <p:nvPr/>
            </p:nvSpPr>
            <p:spPr>
              <a:xfrm>
                <a:off x="582295" y="2780030"/>
                <a:ext cx="10615295" cy="977265"/>
              </a:xfrm>
              <a:prstGeom prst="rect">
                <a:avLst/>
              </a:prstGeom>
              <a:blipFill rotWithShape="1">
                <a:blip r:embed="rId2"/>
                <a:stretch>
                  <a:fillRect/>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2825750" y="3843655"/>
            <a:ext cx="5833745" cy="2080260"/>
          </a:xfrm>
          <a:prstGeom prst="rect">
            <a:avLst/>
          </a:prstGeom>
        </p:spPr>
      </p:pic>
      <p:pic>
        <p:nvPicPr>
          <p:cNvPr id="8" name="图片 7"/>
          <p:cNvPicPr>
            <a:picLocks noChangeAspect="1"/>
          </p:cNvPicPr>
          <p:nvPr/>
        </p:nvPicPr>
        <p:blipFill>
          <a:blip r:embed="rId4"/>
          <a:stretch>
            <a:fillRect/>
          </a:stretch>
        </p:blipFill>
        <p:spPr>
          <a:xfrm>
            <a:off x="3642360" y="2177415"/>
            <a:ext cx="4928870" cy="549275"/>
          </a:xfrm>
          <a:prstGeom prst="rect">
            <a:avLst/>
          </a:prstGeom>
        </p:spPr>
      </p:pic>
    </p:spTree>
  </p:cSld>
  <p:clrMapOvr>
    <a:masterClrMapping/>
  </p:clrMapOvr>
  <p:transition spd="med">
    <p:cu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5" name="文本框 4"/>
          <p:cNvSpPr txBox="1"/>
          <p:nvPr/>
        </p:nvSpPr>
        <p:spPr>
          <a:xfrm>
            <a:off x="557530" y="294640"/>
            <a:ext cx="4973320" cy="645160"/>
          </a:xfrm>
          <a:prstGeom prst="rect">
            <a:avLst/>
          </a:prstGeom>
          <a:noFill/>
        </p:spPr>
        <p:txBody>
          <a:bodyPr wrap="square" rtlCol="0">
            <a:spAutoFit/>
          </a:bodyPr>
          <a:p>
            <a:pPr algn="l">
              <a:buClrTx/>
              <a:buSzTx/>
              <a:buFontTx/>
            </a:pPr>
            <a:r>
              <a:rPr lang="zh-CN" altLang="en-US" sz="3600" b="1" dirty="0">
                <a:solidFill>
                  <a:schemeClr val="accent4"/>
                </a:solidFill>
                <a:sym typeface="+mn-ea"/>
              </a:rPr>
              <a:t>Generative Transformer</a:t>
            </a:r>
            <a:endParaRPr lang="zh-CN" altLang="en-US" sz="3600" b="1" dirty="0">
              <a:solidFill>
                <a:schemeClr val="accent4"/>
              </a:solidFill>
              <a:sym typeface="+mn-ea"/>
            </a:endParaRPr>
          </a:p>
        </p:txBody>
      </p:sp>
      <mc:AlternateContent xmlns:mc="http://schemas.openxmlformats.org/markup-compatibility/2006">
        <mc:Choice xmlns:a14="http://schemas.microsoft.com/office/drawing/2010/main" Requires="a14">
          <p:sp>
            <p:nvSpPr>
              <p:cNvPr id="7" name="文本框 6"/>
              <p:cNvSpPr txBox="1"/>
              <p:nvPr/>
            </p:nvSpPr>
            <p:spPr>
              <a:xfrm>
                <a:off x="557530" y="1046480"/>
                <a:ext cx="10615295" cy="1483360"/>
              </a:xfrm>
              <a:prstGeom prst="rect">
                <a:avLst/>
              </a:prstGeom>
              <a:noFill/>
            </p:spPr>
            <p:txBody>
              <a:bodyPr wrap="square" rtlCol="0">
                <a:spAutoFit/>
              </a:bodyPr>
              <a:p>
                <a:pPr indent="457200" fontAlgn="auto">
                  <a:lnSpc>
                    <a:spcPct val="120000"/>
                  </a:lnSpc>
                  <a:buFont typeface="Wingdings" panose="05000000000000000000" charset="0"/>
                  <a:buNone/>
                </a:pPr>
                <a:r>
                  <a:rPr sz="2400" dirty="0"/>
                  <a:t>利用</a:t>
                </a:r>
                <a:r>
                  <a:rPr lang="en-US" sz="2400" dirty="0"/>
                  <a:t>12</a:t>
                </a:r>
                <a:r>
                  <a:rPr lang="zh-CN" altLang="en-US" sz="2400" dirty="0"/>
                  <a:t>层</a:t>
                </a:r>
                <a:r>
                  <a:rPr sz="2400" dirty="0"/>
                  <a:t> </a:t>
                </a:r>
                <a:r>
                  <a:rPr lang="en-US" sz="2400" dirty="0"/>
                  <a:t>t</a:t>
                </a:r>
                <a:r>
                  <a:rPr sz="2400" dirty="0"/>
                  <a:t>ransformer 架构作为主干来编码上下文特征。</a:t>
                </a:r>
                <a:r>
                  <a:rPr lang="zh-CN" sz="2400" dirty="0"/>
                  <a:t>第一层</a:t>
                </a:r>
                <a:r>
                  <a:rPr lang="en-US" altLang="zh-CN" sz="2400" dirty="0"/>
                  <a:t>transformer</a:t>
                </a:r>
                <a:r>
                  <a:rPr lang="zh-CN" altLang="en-US" sz="2400" dirty="0"/>
                  <a:t>的输入为</a:t>
                </a:r>
                <a:r>
                  <a:rPr lang="en-US" sz="2400" dirty="0"/>
                  <a:t> </a:t>
                </a:r>
                <a14:m>
                  <m:oMath xmlns:m="http://schemas.openxmlformats.org/officeDocument/2006/math">
                    <m:sSup>
                      <m:sSupPr>
                        <m:ctrlPr>
                          <a:rPr lang="en-US" sz="2400" i="1" dirty="0">
                            <a:latin typeface="Cambria Math" panose="02040503050406030204" pitchFamily="18" charset="0"/>
                            <a:cs typeface="Cambria Math" panose="02040503050406030204" pitchFamily="18" charset="0"/>
                          </a:rPr>
                        </m:ctrlPr>
                      </m:sSupPr>
                      <m:e>
                        <m:r>
                          <a:rPr lang="en-US" sz="2400" i="1" dirty="0">
                            <a:latin typeface="Cambria Math" panose="02040503050406030204" pitchFamily="18" charset="0"/>
                            <a:cs typeface="Cambria Math" panose="02040503050406030204" pitchFamily="18" charset="0"/>
                          </a:rPr>
                          <m:t>𝐻</m:t>
                        </m:r>
                      </m:e>
                      <m:sup>
                        <m:r>
                          <a:rPr lang="en-US" sz="2400" i="1" dirty="0">
                            <a:latin typeface="Cambria Math" panose="02040503050406030204" pitchFamily="18" charset="0"/>
                            <a:cs typeface="Cambria Math" panose="02040503050406030204" pitchFamily="18" charset="0"/>
                          </a:rPr>
                          <m:t>0</m:t>
                        </m:r>
                      </m:sup>
                    </m:sSup>
                  </m:oMath>
                </a14:m>
                <a:r>
                  <a:rPr sz="2400" dirty="0"/>
                  <a:t> = [</a:t>
                </a:r>
                <a14:m>
                  <m:oMath xmlns:m="http://schemas.openxmlformats.org/officeDocument/2006/math">
                    <m:sSub>
                      <m:sSubPr>
                        <m:ctrlPr>
                          <a:rPr lang="en-US" sz="2400" i="1" dirty="0">
                            <a:latin typeface="Cambria Math" panose="02040503050406030204" pitchFamily="18" charset="0"/>
                            <a:cs typeface="Cambria Math" panose="02040503050406030204" pitchFamily="18" charset="0"/>
                          </a:rPr>
                        </m:ctrlPr>
                      </m:sSubPr>
                      <m:e>
                        <m:r>
                          <a:rPr lang="en-US" sz="2400" i="1" dirty="0">
                            <a:latin typeface="Cambria Math" panose="02040503050406030204" pitchFamily="18" charset="0"/>
                            <a:cs typeface="Cambria Math" panose="02040503050406030204" pitchFamily="18" charset="0"/>
                          </a:rPr>
                          <m:t>𝑠</m:t>
                        </m:r>
                      </m:e>
                      <m:sub>
                        <m:r>
                          <a:rPr lang="en-US" sz="2400" i="1" dirty="0">
                            <a:latin typeface="Cambria Math" panose="02040503050406030204" pitchFamily="18" charset="0"/>
                            <a:cs typeface="Cambria Math" panose="02040503050406030204" pitchFamily="18" charset="0"/>
                          </a:rPr>
                          <m:t>1</m:t>
                        </m:r>
                      </m:sub>
                    </m:sSub>
                  </m:oMath>
                </a14:m>
                <a:r>
                  <a:rPr sz="2400" dirty="0"/>
                  <a:t>,..., </a:t>
                </a:r>
                <a14:m>
                  <m:oMath xmlns:m="http://schemas.openxmlformats.org/officeDocument/2006/math">
                    <m:sSub>
                      <m:sSubPr>
                        <m:ctrlPr>
                          <a:rPr lang="en-US" sz="2400" i="1" dirty="0">
                            <a:latin typeface="Cambria Math" panose="02040503050406030204" pitchFamily="18" charset="0"/>
                            <a:cs typeface="Cambria Math" panose="02040503050406030204" pitchFamily="18" charset="0"/>
                          </a:rPr>
                        </m:ctrlPr>
                      </m:sSubPr>
                      <m:e>
                        <m:r>
                          <a:rPr lang="en-US" sz="2400" i="1" dirty="0">
                            <a:latin typeface="Cambria Math" panose="02040503050406030204" pitchFamily="18" charset="0"/>
                            <a:cs typeface="Cambria Math" panose="02040503050406030204" pitchFamily="18" charset="0"/>
                          </a:rPr>
                          <m:t>𝑠</m:t>
                        </m:r>
                      </m:e>
                      <m:sub>
                        <m:r>
                          <a:rPr lang="en-US" sz="2400" i="1" dirty="0">
                            <a:latin typeface="Cambria Math" panose="02040503050406030204" pitchFamily="18" charset="0"/>
                            <a:cs typeface="Cambria Math" panose="02040503050406030204" pitchFamily="18" charset="0"/>
                          </a:rPr>
                          <m:t>[</m:t>
                        </m:r>
                        <m:r>
                          <a:rPr lang="en-US" sz="2400" i="1" dirty="0">
                            <a:latin typeface="Cambria Math" panose="02040503050406030204" pitchFamily="18" charset="0"/>
                            <a:cs typeface="Cambria Math" panose="02040503050406030204" pitchFamily="18" charset="0"/>
                          </a:rPr>
                          <m:t>𝑙</m:t>
                        </m:r>
                        <m:r>
                          <a:rPr lang="en-US" sz="2400" i="1" dirty="0">
                            <a:latin typeface="Cambria Math" panose="02040503050406030204" pitchFamily="18" charset="0"/>
                            <a:cs typeface="Cambria Math" panose="02040503050406030204" pitchFamily="18" charset="0"/>
                          </a:rPr>
                          <m:t>]</m:t>
                        </m:r>
                      </m:sub>
                    </m:sSub>
                  </m:oMath>
                </a14:m>
                <a:r>
                  <a:rPr sz="2400" dirty="0"/>
                  <a:t>]</a:t>
                </a:r>
                <a:r>
                  <a:rPr lang="zh-CN" sz="2400" dirty="0"/>
                  <a:t>。</a:t>
                </a:r>
                <a:r>
                  <a:rPr sz="2400" dirty="0"/>
                  <a:t>然后，使用</a:t>
                </a:r>
                <a:r>
                  <a:rPr lang="en-US" altLang="zh-CN" sz="2400" dirty="0">
                    <a:sym typeface="+mn-ea"/>
                  </a:rPr>
                  <a:t>transformer</a:t>
                </a:r>
                <a:r>
                  <a:rPr sz="2400" dirty="0"/>
                  <a:t>对输入进行编码：</a:t>
                </a:r>
                <a:endParaRPr sz="2400" dirty="0"/>
              </a:p>
              <a:p>
                <a:pPr indent="457200" fontAlgn="auto">
                  <a:lnSpc>
                    <a:spcPct val="120000"/>
                  </a:lnSpc>
                  <a:buFont typeface="Wingdings" panose="05000000000000000000" charset="0"/>
                  <a:buNone/>
                </a:pPr>
                <a:endParaRPr sz="2400" dirty="0"/>
              </a:p>
            </p:txBody>
          </p:sp>
        </mc:Choice>
        <mc:Fallback>
          <p:sp>
            <p:nvSpPr>
              <p:cNvPr id="7" name="文本框 6"/>
              <p:cNvSpPr txBox="1">
                <a:spLocks noRot="1" noChangeAspect="1" noMove="1" noResize="1" noEditPoints="1" noAdjustHandles="1" noChangeArrowheads="1" noChangeShapeType="1" noTextEdit="1"/>
              </p:cNvSpPr>
              <p:nvPr/>
            </p:nvSpPr>
            <p:spPr>
              <a:xfrm>
                <a:off x="557530" y="1046480"/>
                <a:ext cx="10615295" cy="148336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582295" y="2780030"/>
                <a:ext cx="10615295" cy="977265"/>
              </a:xfrm>
              <a:prstGeom prst="rect">
                <a:avLst/>
              </a:prstGeom>
              <a:noFill/>
            </p:spPr>
            <p:txBody>
              <a:bodyPr wrap="square" rtlCol="0">
                <a:spAutoFit/>
              </a:bodyPr>
              <a:p>
                <a:pPr indent="457200" fontAlgn="auto">
                  <a:lnSpc>
                    <a:spcPct val="120000"/>
                  </a:lnSpc>
                  <a:buFont typeface="Wingdings" panose="05000000000000000000" charset="0"/>
                  <a:buNone/>
                </a:pPr>
                <a:r>
                  <a:rPr sz="2400" dirty="0"/>
                  <a:t>每个transformer块中有多个self-attention </a:t>
                </a:r>
                <a:r>
                  <a:rPr lang="zh-CN" sz="2400" dirty="0"/>
                  <a:t>头</a:t>
                </a:r>
                <a:r>
                  <a:rPr sz="2400" dirty="0"/>
                  <a:t>，用于聚合上一层的输出向量。 计算第</a:t>
                </a:r>
                <a:r>
                  <a:rPr lang="en-US" sz="2400" dirty="0"/>
                  <a:t>i</a:t>
                </a:r>
                <a:r>
                  <a:rPr lang="zh-CN" sz="2400" dirty="0"/>
                  <a:t>层的</a:t>
                </a:r>
                <a:r>
                  <a:rPr sz="2400" dirty="0"/>
                  <a:t>transformer中</a:t>
                </a:r>
                <a:r>
                  <a:rPr lang="zh-CN" sz="2400" dirty="0"/>
                  <a:t>的</a:t>
                </a:r>
                <a:r>
                  <a:rPr sz="2400" dirty="0">
                    <a:sym typeface="+mn-ea"/>
                  </a:rPr>
                  <a:t>self-attention</a:t>
                </a:r>
                <a:r>
                  <a:rPr sz="2400" dirty="0"/>
                  <a:t>头 </a:t>
                </a:r>
                <a14:m>
                  <m:oMath xmlns:m="http://schemas.openxmlformats.org/officeDocument/2006/math">
                    <m:sSub>
                      <m:sSubPr>
                        <m:ctrlPr>
                          <a:rPr lang="en-US" sz="2400" i="1" dirty="0">
                            <a:latin typeface="Cambria Math" panose="02040503050406030204" pitchFamily="18" charset="0"/>
                            <a:cs typeface="Cambria Math" panose="02040503050406030204" pitchFamily="18" charset="0"/>
                          </a:rPr>
                        </m:ctrlPr>
                      </m:sSubPr>
                      <m:e>
                        <m:r>
                          <a:rPr lang="en-US" sz="2400" i="1" dirty="0">
                            <a:latin typeface="Cambria Math" panose="02040503050406030204" pitchFamily="18" charset="0"/>
                            <a:cs typeface="Cambria Math" panose="02040503050406030204" pitchFamily="18" charset="0"/>
                          </a:rPr>
                          <m:t>𝐴</m:t>
                        </m:r>
                      </m:e>
                      <m:sub>
                        <m:r>
                          <a:rPr lang="en-US" sz="2400" i="1" dirty="0">
                            <a:latin typeface="Cambria Math" panose="02040503050406030204" pitchFamily="18" charset="0"/>
                            <a:cs typeface="Cambria Math" panose="02040503050406030204" pitchFamily="18" charset="0"/>
                          </a:rPr>
                          <m:t>𝑖</m:t>
                        </m:r>
                      </m:sub>
                    </m:sSub>
                  </m:oMath>
                </a14:m>
                <a:r>
                  <a:rPr sz="2400" dirty="0"/>
                  <a:t> 的输出</a:t>
                </a:r>
                <a:r>
                  <a:rPr lang="zh-CN" sz="2400" dirty="0"/>
                  <a:t>，</a:t>
                </a:r>
                <a:r>
                  <a:rPr sz="2400" dirty="0"/>
                  <a:t>如下所示：</a:t>
                </a:r>
                <a:endParaRPr sz="2400" dirty="0"/>
              </a:p>
            </p:txBody>
          </p:sp>
        </mc:Choice>
        <mc:Fallback>
          <p:sp>
            <p:nvSpPr>
              <p:cNvPr id="4" name="文本框 3"/>
              <p:cNvSpPr txBox="1">
                <a:spLocks noRot="1" noChangeAspect="1" noMove="1" noResize="1" noEditPoints="1" noAdjustHandles="1" noChangeArrowheads="1" noChangeShapeType="1" noTextEdit="1"/>
              </p:cNvSpPr>
              <p:nvPr/>
            </p:nvSpPr>
            <p:spPr>
              <a:xfrm>
                <a:off x="582295" y="2780030"/>
                <a:ext cx="10615295" cy="977265"/>
              </a:xfrm>
              <a:prstGeom prst="rect">
                <a:avLst/>
              </a:prstGeom>
              <a:blipFill rotWithShape="1">
                <a:blip r:embed="rId2"/>
                <a:stretch>
                  <a:fillRect/>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2825750" y="3843655"/>
            <a:ext cx="5833745" cy="2080260"/>
          </a:xfrm>
          <a:prstGeom prst="rect">
            <a:avLst/>
          </a:prstGeom>
        </p:spPr>
      </p:pic>
      <p:pic>
        <p:nvPicPr>
          <p:cNvPr id="8" name="图片 7"/>
          <p:cNvPicPr>
            <a:picLocks noChangeAspect="1"/>
          </p:cNvPicPr>
          <p:nvPr/>
        </p:nvPicPr>
        <p:blipFill>
          <a:blip r:embed="rId4"/>
          <a:stretch>
            <a:fillRect/>
          </a:stretch>
        </p:blipFill>
        <p:spPr>
          <a:xfrm>
            <a:off x="3642360" y="2177415"/>
            <a:ext cx="4928870" cy="549275"/>
          </a:xfrm>
          <a:prstGeom prst="rect">
            <a:avLst/>
          </a:prstGeom>
        </p:spPr>
      </p:pic>
    </p:spTree>
  </p:cSld>
  <p:clrMapOvr>
    <a:masterClrMapping/>
  </p:clrMapOvr>
  <p:transition spd="med">
    <p:cut/>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5" name="文本框 4"/>
          <p:cNvSpPr txBox="1"/>
          <p:nvPr/>
        </p:nvSpPr>
        <p:spPr>
          <a:xfrm>
            <a:off x="557530" y="294640"/>
            <a:ext cx="4973320" cy="645160"/>
          </a:xfrm>
          <a:prstGeom prst="rect">
            <a:avLst/>
          </a:prstGeom>
          <a:noFill/>
        </p:spPr>
        <p:txBody>
          <a:bodyPr wrap="square" rtlCol="0">
            <a:spAutoFit/>
          </a:bodyPr>
          <a:p>
            <a:pPr algn="l">
              <a:buClrTx/>
              <a:buSzTx/>
              <a:buFontTx/>
            </a:pPr>
            <a:r>
              <a:rPr lang="zh-CN" altLang="en-US" sz="3600" b="1" dirty="0">
                <a:solidFill>
                  <a:schemeClr val="accent4"/>
                </a:solidFill>
                <a:sym typeface="+mn-ea"/>
              </a:rPr>
              <a:t>Generative Transformer</a:t>
            </a:r>
            <a:endParaRPr lang="zh-CN" altLang="en-US" sz="3600" b="1" dirty="0">
              <a:solidFill>
                <a:schemeClr val="accent4"/>
              </a:solidFill>
              <a:sym typeface="+mn-ea"/>
            </a:endParaRPr>
          </a:p>
        </p:txBody>
      </p:sp>
      <mc:AlternateContent xmlns:mc="http://schemas.openxmlformats.org/markup-compatibility/2006">
        <mc:Choice xmlns:a14="http://schemas.microsoft.com/office/drawing/2010/main" Requires="a14">
          <p:sp>
            <p:nvSpPr>
              <p:cNvPr id="7" name="文本框 6"/>
              <p:cNvSpPr txBox="1"/>
              <p:nvPr/>
            </p:nvSpPr>
            <p:spPr>
              <a:xfrm>
                <a:off x="557530" y="1046480"/>
                <a:ext cx="10615295" cy="3237865"/>
              </a:xfrm>
              <a:prstGeom prst="rect">
                <a:avLst/>
              </a:prstGeom>
              <a:noFill/>
            </p:spPr>
            <p:txBody>
              <a:bodyPr wrap="square" rtlCol="0">
                <a:spAutoFit/>
              </a:bodyPr>
              <a:p>
                <a:pPr indent="457200" fontAlgn="auto">
                  <a:lnSpc>
                    <a:spcPct val="120000"/>
                  </a:lnSpc>
                  <a:buFont typeface="Wingdings" panose="05000000000000000000" charset="0"/>
                  <a:buNone/>
                </a:pPr>
                <a:r>
                  <a:rPr lang="zh-CN" altLang="en-US" sz="2400" dirty="0">
                    <a:sym typeface="+mn-ea"/>
                  </a:rPr>
                  <a:t>掩码矩阵</a:t>
                </a:r>
                <a14:m>
                  <m:oMath xmlns:m="http://schemas.openxmlformats.org/officeDocument/2006/math">
                    <m:r>
                      <a:rPr lang="en-US" altLang="zh-CN" sz="2400" i="1" dirty="0">
                        <a:latin typeface="Cambria Math" panose="02040503050406030204" pitchFamily="18" charset="0"/>
                        <a:cs typeface="Cambria Math" panose="02040503050406030204" pitchFamily="18" charset="0"/>
                      </a:rPr>
                      <m:t>𝑀</m:t>
                    </m:r>
                    <m:r>
                      <a:rPr lang="en-US" altLang="zh-CN" sz="2400" i="1" dirty="0">
                        <a:latin typeface="Cambria Math" panose="02040503050406030204" pitchFamily="18" charset="0"/>
                        <a:cs typeface="Cambria Math" panose="02040503050406030204" pitchFamily="18" charset="0"/>
                      </a:rPr>
                      <m:t>∈</m:t>
                    </m:r>
                    <m:sSup>
                      <m:sSupPr>
                        <m:ctrlPr>
                          <a:rPr lang="en-US" altLang="zh-CN" sz="2400" i="1" dirty="0">
                            <a:latin typeface="Cambria Math" panose="02040503050406030204" pitchFamily="18" charset="0"/>
                            <a:cs typeface="Cambria Math" panose="02040503050406030204" pitchFamily="18" charset="0"/>
                          </a:rPr>
                        </m:ctrlPr>
                      </m:sSupPr>
                      <m:e>
                        <m:r>
                          <a:rPr lang="en-US" altLang="zh-CN" sz="2400" i="1" dirty="0">
                            <a:latin typeface="Cambria Math" panose="02040503050406030204" pitchFamily="18" charset="0"/>
                            <a:cs typeface="Cambria Math" panose="02040503050406030204" pitchFamily="18" charset="0"/>
                          </a:rPr>
                          <m:t>𝑅</m:t>
                        </m:r>
                      </m:e>
                      <m:sup>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𝑙</m:t>
                        </m:r>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𝑙</m:t>
                        </m:r>
                        <m:r>
                          <a:rPr lang="en-US" altLang="zh-CN" sz="2400" i="1" dirty="0">
                            <a:latin typeface="Cambria Math" panose="02040503050406030204" pitchFamily="18" charset="0"/>
                            <a:cs typeface="Cambria Math" panose="02040503050406030204" pitchFamily="18" charset="0"/>
                          </a:rPr>
                          <m:t>]</m:t>
                        </m:r>
                      </m:sup>
                    </m:sSup>
                  </m:oMath>
                </a14:m>
                <a:r>
                  <a:rPr lang="zh-CN" sz="2400" dirty="0"/>
                  <a:t>的作用</a:t>
                </a:r>
                <a:r>
                  <a:rPr sz="2400" dirty="0"/>
                  <a:t>是控制token可以参与的上下文</a:t>
                </a:r>
                <a:r>
                  <a:rPr lang="zh-CN" sz="2400" dirty="0"/>
                  <a:t>。对于三元组生成</a:t>
                </a:r>
                <a:r>
                  <a:rPr lang="en-US" altLang="zh-CN" sz="2400" dirty="0"/>
                  <a:t>(triple generation)</a:t>
                </a:r>
                <a:r>
                  <a:rPr lang="zh-CN" sz="2400" dirty="0"/>
                  <a:t>，利用部分因果掩码，其中</a:t>
                </a:r>
                <a14:m>
                  <m:oMath xmlns:m="http://schemas.openxmlformats.org/officeDocument/2006/math">
                    <m:r>
                      <a:rPr lang="en-US" altLang="zh-CN" sz="2400" i="1" dirty="0">
                        <a:latin typeface="Cambria Math" panose="02040503050406030204" pitchFamily="18" charset="0"/>
                        <a:cs typeface="Cambria Math" panose="02040503050406030204" pitchFamily="18" charset="0"/>
                      </a:rPr>
                      <m:t>𝑀</m:t>
                    </m:r>
                  </m:oMath>
                </a14:m>
                <a:r>
                  <a:rPr lang="zh-CN" sz="2400" dirty="0"/>
                  <a:t>右上部分设置为 </a:t>
                </a:r>
                <a14:m>
                  <m:oMath xmlns:m="http://schemas.openxmlformats.org/officeDocument/2006/math">
                    <m:r>
                      <a:rPr lang="en-US" altLang="zh-CN" sz="2400" dirty="0">
                        <a:latin typeface="Cambria Math" panose="02040503050406030204" pitchFamily="18" charset="0"/>
                        <a:cs typeface="Cambria Math" panose="02040503050406030204" pitchFamily="18" charset="0"/>
                      </a:rPr>
                      <m:t>−∞</m:t>
                    </m:r>
                  </m:oMath>
                </a14:m>
                <a:r>
                  <a:rPr lang="zh-CN" sz="2400" dirty="0"/>
                  <a:t> 以阻断从源段到目标段的注意力； M 的左侧部分设置为全 0，表示</a:t>
                </a:r>
                <a:r>
                  <a:rPr sz="2400" dirty="0">
                    <a:sym typeface="+mn-ea"/>
                  </a:rPr>
                  <a:t>token</a:t>
                </a:r>
                <a:r>
                  <a:rPr lang="zh-CN" sz="2400" dirty="0"/>
                  <a:t>能够参与第一段。对于三元组对比学习</a:t>
                </a:r>
                <a:r>
                  <a:rPr lang="en-US" altLang="zh-CN" sz="2400" dirty="0"/>
                  <a:t>( triplet contrastive learning)</a:t>
                </a:r>
                <a:r>
                  <a:rPr lang="zh-CN" altLang="en-US" sz="2400" dirty="0"/>
                  <a:t>，掩码矩阵</a:t>
                </a:r>
                <a14:m>
                  <m:oMath xmlns:m="http://schemas.openxmlformats.org/officeDocument/2006/math">
                    <m:r>
                      <a:rPr lang="en-US" altLang="zh-CN" sz="2400" i="1" dirty="0">
                        <a:latin typeface="Cambria Math" panose="02040503050406030204" pitchFamily="18" charset="0"/>
                        <a:cs typeface="Cambria Math" panose="02040503050406030204" pitchFamily="18" charset="0"/>
                      </a:rPr>
                      <m:t>𝑀</m:t>
                    </m:r>
                  </m:oMath>
                </a14:m>
                <a:r>
                  <a:rPr lang="zh-CN" altLang="en-US" sz="2400" dirty="0">
                    <a:latin typeface="Cambria Math" panose="02040503050406030204" pitchFamily="18" charset="0"/>
                    <a:cs typeface="Cambria Math" panose="02040503050406030204" pitchFamily="18" charset="0"/>
                  </a:rPr>
                  <a:t>的元素全为</a:t>
                </a:r>
                <a:r>
                  <a:rPr lang="en-US" altLang="zh-CN" sz="2400" dirty="0">
                    <a:latin typeface="Cambria Math" panose="02040503050406030204" pitchFamily="18" charset="0"/>
                    <a:cs typeface="Cambria Math" panose="02040503050406030204" pitchFamily="18" charset="0"/>
                  </a:rPr>
                  <a:t>0</a:t>
                </a:r>
                <a:r>
                  <a:rPr lang="zh-CN" altLang="en-US" sz="2400" dirty="0">
                    <a:latin typeface="Cambria Math" panose="02040503050406030204" pitchFamily="18" charset="0"/>
                    <a:cs typeface="Cambria Math" panose="02040503050406030204" pitchFamily="18" charset="0"/>
                  </a:rPr>
                  <a:t>。</a:t>
                </a:r>
                <a:endParaRPr lang="zh-CN" sz="2400" dirty="0"/>
              </a:p>
              <a:p>
                <a:pPr indent="457200" fontAlgn="auto">
                  <a:lnSpc>
                    <a:spcPct val="120000"/>
                  </a:lnSpc>
                  <a:buFont typeface="Wingdings" panose="05000000000000000000" charset="0"/>
                  <a:buNone/>
                </a:pPr>
                <a:r>
                  <a:rPr lang="zh-CN" sz="2400" dirty="0"/>
                  <a:t>生成式</a:t>
                </a:r>
                <a:r>
                  <a:rPr sz="2400" dirty="0"/>
                  <a:t> transformer获得上下文化表示</a:t>
                </a:r>
                <a:r>
                  <a:rPr lang="zh-CN" sz="2400" dirty="0"/>
                  <a:t>后，</a:t>
                </a:r>
                <a:r>
                  <a:rPr sz="2400" dirty="0"/>
                  <a:t>并</a:t>
                </a:r>
                <a:r>
                  <a:rPr lang="zh-CN" sz="2400" dirty="0"/>
                  <a:t>通过交叉熵损失函数进行</a:t>
                </a:r>
                <a:r>
                  <a:rPr sz="2400" dirty="0"/>
                  <a:t>优</a:t>
                </a:r>
                <a:r>
                  <a:rPr lang="zh-CN" sz="2400" dirty="0"/>
                  <a:t>化</a:t>
                </a:r>
                <a:r>
                  <a:rPr sz="2400" dirty="0"/>
                  <a:t>：</a:t>
                </a:r>
                <a:endParaRPr sz="2400" dirty="0"/>
              </a:p>
              <a:p>
                <a:pPr indent="457200" fontAlgn="auto">
                  <a:lnSpc>
                    <a:spcPct val="120000"/>
                  </a:lnSpc>
                  <a:buFont typeface="Wingdings" panose="05000000000000000000" charset="0"/>
                  <a:buNone/>
                </a:pPr>
                <a:endParaRPr sz="2400" dirty="0"/>
              </a:p>
            </p:txBody>
          </p:sp>
        </mc:Choice>
        <mc:Fallback>
          <p:sp>
            <p:nvSpPr>
              <p:cNvPr id="7" name="文本框 6"/>
              <p:cNvSpPr txBox="1">
                <a:spLocks noRot="1" noChangeAspect="1" noMove="1" noResize="1" noEditPoints="1" noAdjustHandles="1" noChangeArrowheads="1" noChangeShapeType="1" noTextEdit="1"/>
              </p:cNvSpPr>
              <p:nvPr/>
            </p:nvSpPr>
            <p:spPr>
              <a:xfrm>
                <a:off x="557530" y="1046480"/>
                <a:ext cx="10615295" cy="3237865"/>
              </a:xfrm>
              <a:prstGeom prst="rect">
                <a:avLst/>
              </a:prstGeom>
              <a:blipFill rotWithShape="1">
                <a:blip r:embed="rId1"/>
                <a:stretch>
                  <a:fillRect r="-138"/>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2407920" y="3907155"/>
            <a:ext cx="6703695" cy="1884680"/>
          </a:xfrm>
          <a:prstGeom prst="rect">
            <a:avLst/>
          </a:prstGeom>
        </p:spPr>
      </p:pic>
    </p:spTree>
  </p:cSld>
  <p:clrMapOvr>
    <a:masterClrMapping/>
  </p:clrMapOvr>
  <p:transition spd="med">
    <p:cut/>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5" name="文本框 4"/>
          <p:cNvSpPr txBox="1"/>
          <p:nvPr/>
        </p:nvSpPr>
        <p:spPr>
          <a:xfrm>
            <a:off x="557530" y="294640"/>
            <a:ext cx="6481445" cy="645160"/>
          </a:xfrm>
          <a:prstGeom prst="rect">
            <a:avLst/>
          </a:prstGeom>
          <a:noFill/>
        </p:spPr>
        <p:txBody>
          <a:bodyPr wrap="square" rtlCol="0">
            <a:spAutoFit/>
          </a:bodyPr>
          <a:p>
            <a:pPr algn="l">
              <a:buClrTx/>
              <a:buSzTx/>
              <a:buFontTx/>
            </a:pPr>
            <a:r>
              <a:rPr lang="zh-CN" altLang="en-US" sz="3600" b="1" dirty="0">
                <a:solidFill>
                  <a:schemeClr val="accent4"/>
                </a:solidFill>
                <a:sym typeface="+mn-ea"/>
              </a:rPr>
              <a:t>N-Tuple Contrastive Learning</a:t>
            </a:r>
            <a:endParaRPr lang="zh-CN" altLang="en-US" sz="3600" b="1" dirty="0">
              <a:solidFill>
                <a:schemeClr val="accent4"/>
              </a:solidFill>
              <a:sym typeface="+mn-ea"/>
            </a:endParaRPr>
          </a:p>
        </p:txBody>
      </p:sp>
      <mc:AlternateContent xmlns:mc="http://schemas.openxmlformats.org/markup-compatibility/2006">
        <mc:Choice xmlns:a14="http://schemas.microsoft.com/office/drawing/2010/main" Requires="a14">
          <p:sp>
            <p:nvSpPr>
              <p:cNvPr id="7" name="文本框 6"/>
              <p:cNvSpPr txBox="1"/>
              <p:nvPr/>
            </p:nvSpPr>
            <p:spPr>
              <a:xfrm>
                <a:off x="557530" y="1046480"/>
                <a:ext cx="10615295" cy="3675380"/>
              </a:xfrm>
              <a:prstGeom prst="rect">
                <a:avLst/>
              </a:prstGeom>
              <a:noFill/>
            </p:spPr>
            <p:txBody>
              <a:bodyPr wrap="square" rtlCol="0">
                <a:spAutoFit/>
              </a:bodyPr>
              <a:p>
                <a:pPr indent="457200" fontAlgn="auto">
                  <a:lnSpc>
                    <a:spcPct val="120000"/>
                  </a:lnSpc>
                  <a:buFont typeface="Wingdings" panose="05000000000000000000" charset="0"/>
                  <a:buNone/>
                </a:pPr>
                <a:r>
                  <a:rPr sz="2400" dirty="0"/>
                  <a:t>基于</a:t>
                </a:r>
                <a:r>
                  <a:rPr lang="zh-CN" sz="2400" dirty="0"/>
                  <a:t>生成式</a:t>
                </a:r>
                <a:r>
                  <a:rPr sz="2400" dirty="0"/>
                  <a:t>的方法通常忽略了</a:t>
                </a:r>
                <a:r>
                  <a:rPr lang="zh-CN" sz="2400" dirty="0"/>
                  <a:t>输出</a:t>
                </a:r>
                <a:r>
                  <a:rPr sz="2400" dirty="0"/>
                  <a:t>三元组</a:t>
                </a:r>
                <a:r>
                  <a:rPr lang="zh-CN" sz="2400" dirty="0"/>
                  <a:t>的</a:t>
                </a:r>
                <a:r>
                  <a:rPr sz="2400" dirty="0"/>
                  <a:t>可靠</a:t>
                </a:r>
                <a:r>
                  <a:rPr lang="zh-CN" sz="2400" dirty="0"/>
                  <a:t>性以及</a:t>
                </a:r>
                <a:r>
                  <a:rPr sz="2400" dirty="0">
                    <a:sym typeface="+mn-ea"/>
                  </a:rPr>
                  <a:t>和</a:t>
                </a:r>
                <a:r>
                  <a:rPr sz="2400" dirty="0"/>
                  <a:t>输入句子一致的事实。</a:t>
                </a:r>
                <a:r>
                  <a:rPr lang="zh-CN" sz="2400" dirty="0"/>
                  <a:t>因此模型</a:t>
                </a:r>
                <a:r>
                  <a:rPr sz="2400" dirty="0"/>
                  <a:t>引入三元组对比学习来增强生成的三元组的</a:t>
                </a:r>
                <a:r>
                  <a:rPr lang="zh-CN" sz="2400" dirty="0"/>
                  <a:t>可靠性</a:t>
                </a:r>
                <a:r>
                  <a:rPr sz="2400" dirty="0"/>
                  <a:t>。</a:t>
                </a:r>
                <a:endParaRPr sz="2400" dirty="0"/>
              </a:p>
              <a:p>
                <a:pPr indent="457200" fontAlgn="auto">
                  <a:lnSpc>
                    <a:spcPct val="120000"/>
                  </a:lnSpc>
                  <a:buFont typeface="Wingdings" panose="05000000000000000000" charset="0"/>
                  <a:buNone/>
                </a:pPr>
                <a:r>
                  <a:rPr lang="zh-CN" sz="2400" dirty="0"/>
                  <a:t>首先，</a:t>
                </a:r>
                <a:r>
                  <a:rPr sz="2400" dirty="0"/>
                  <a:t>使用gold triples</a:t>
                </a:r>
                <a:r>
                  <a:rPr lang="zh-CN" sz="2400" dirty="0"/>
                  <a:t>（标注过的数据集）</a:t>
                </a:r>
                <a:r>
                  <a:rPr sz="2400" dirty="0"/>
                  <a:t>作为正实例，并通过在实例中用随机tokens替换一个实体</a:t>
                </a:r>
                <a:r>
                  <a:rPr lang="zh-CN" sz="2400" dirty="0"/>
                  <a:t>来</a:t>
                </a:r>
                <a:r>
                  <a:rPr sz="2400" dirty="0"/>
                  <a:t>生成</a:t>
                </a:r>
                <a:r>
                  <a:rPr lang="zh-CN" sz="2400" dirty="0"/>
                  <a:t>负</a:t>
                </a:r>
                <a:r>
                  <a:rPr sz="2400" dirty="0"/>
                  <a:t>三元组</a:t>
                </a:r>
                <a:r>
                  <a:rPr lang="zh-CN" sz="2400" dirty="0"/>
                  <a:t>，并作为负实例</a:t>
                </a:r>
                <a:r>
                  <a:rPr sz="2400" dirty="0"/>
                  <a:t>。 只用一个三元组连接输入句子</a:t>
                </a:r>
                <a:r>
                  <a:rPr lang="zh-CN" sz="2400" dirty="0"/>
                  <a:t>，</a:t>
                </a:r>
                <a14:m>
                  <m:oMath xmlns:m="http://schemas.openxmlformats.org/officeDocument/2006/math">
                    <m:sSub>
                      <m:sSubPr>
                        <m:ctrlPr>
                          <a:rPr lang="en-US" altLang="zh-CN" sz="2400" i="1" dirty="0">
                            <a:latin typeface="Cambria Math" panose="02040503050406030204" pitchFamily="18" charset="0"/>
                            <a:cs typeface="Cambria Math" panose="02040503050406030204" pitchFamily="18" charset="0"/>
                          </a:rPr>
                        </m:ctrlPr>
                      </m:sSubPr>
                      <m:e>
                        <m:r>
                          <a:rPr lang="en-US" altLang="zh-CN" sz="2400" i="1" dirty="0">
                            <a:latin typeface="Cambria Math" panose="02040503050406030204" pitchFamily="18" charset="0"/>
                            <a:cs typeface="Cambria Math" panose="02040503050406030204" pitchFamily="18" charset="0"/>
                          </a:rPr>
                          <m:t>𝑥</m:t>
                        </m:r>
                      </m:e>
                      <m:sub>
                        <m:r>
                          <a:rPr lang="en-US" altLang="zh-CN" sz="2400" i="1" dirty="0">
                            <a:latin typeface="Cambria Math" panose="02040503050406030204" pitchFamily="18" charset="0"/>
                            <a:cs typeface="Cambria Math" panose="02040503050406030204" pitchFamily="18" charset="0"/>
                          </a:rPr>
                          <m:t>0</m:t>
                        </m:r>
                      </m:sub>
                    </m:sSub>
                  </m:oMath>
                </a14:m>
                <a:r>
                  <a:rPr lang="zh-CN" sz="2400" dirty="0"/>
                  <a:t>, </a:t>
                </a:r>
                <a14:m>
                  <m:oMath xmlns:m="http://schemas.openxmlformats.org/officeDocument/2006/math">
                    <m:sSub>
                      <m:sSubPr>
                        <m:ctrlPr>
                          <a:rPr lang="en-US" altLang="zh-CN" sz="2400" i="1" dirty="0">
                            <a:latin typeface="Cambria Math" panose="02040503050406030204" pitchFamily="18" charset="0"/>
                            <a:cs typeface="Cambria Math" panose="02040503050406030204" pitchFamily="18" charset="0"/>
                          </a:rPr>
                        </m:ctrlPr>
                      </m:sSubPr>
                      <m:e>
                        <m:r>
                          <a:rPr lang="en-US" altLang="zh-CN" sz="2400" i="1" dirty="0">
                            <a:latin typeface="Cambria Math" panose="02040503050406030204" pitchFamily="18" charset="0"/>
                            <a:cs typeface="Cambria Math" panose="02040503050406030204" pitchFamily="18" charset="0"/>
                          </a:rPr>
                          <m:t>𝑥</m:t>
                        </m:r>
                      </m:e>
                      <m:sub>
                        <m:r>
                          <a:rPr lang="en-US" altLang="zh-CN" sz="2400" i="1" dirty="0">
                            <a:latin typeface="Cambria Math" panose="02040503050406030204" pitchFamily="18" charset="0"/>
                            <a:cs typeface="Cambria Math" panose="02040503050406030204" pitchFamily="18" charset="0"/>
                          </a:rPr>
                          <m:t>1</m:t>
                        </m:r>
                      </m:sub>
                    </m:sSub>
                  </m:oMath>
                </a14:m>
                <a:r>
                  <a:rPr lang="zh-CN" sz="2400" dirty="0"/>
                  <a:t>,..., </a:t>
                </a:r>
                <a14:m>
                  <m:oMath xmlns:m="http://schemas.openxmlformats.org/officeDocument/2006/math">
                    <m:sSub>
                      <m:sSubPr>
                        <m:ctrlPr>
                          <a:rPr lang="en-US" altLang="zh-CN" sz="2400" i="1" dirty="0">
                            <a:latin typeface="Cambria Math" panose="02040503050406030204" pitchFamily="18" charset="0"/>
                            <a:cs typeface="Cambria Math" panose="02040503050406030204" pitchFamily="18" charset="0"/>
                          </a:rPr>
                        </m:ctrlPr>
                      </m:sSubPr>
                      <m:e>
                        <m:r>
                          <a:rPr lang="en-US" altLang="zh-CN" sz="2400" i="1" dirty="0">
                            <a:latin typeface="Cambria Math" panose="02040503050406030204" pitchFamily="18" charset="0"/>
                            <a:cs typeface="Cambria Math" panose="02040503050406030204" pitchFamily="18" charset="0"/>
                          </a:rPr>
                          <m:t>𝑥</m:t>
                        </m:r>
                      </m:e>
                      <m:sub>
                        <m:r>
                          <a:rPr lang="en-US" altLang="zh-CN" sz="2400" i="1" dirty="0">
                            <a:latin typeface="Cambria Math" panose="02040503050406030204" pitchFamily="18" charset="0"/>
                            <a:cs typeface="Cambria Math" panose="02040503050406030204" pitchFamily="18" charset="0"/>
                          </a:rPr>
                          <m:t>𝑚</m:t>
                        </m:r>
                      </m:sub>
                    </m:sSub>
                  </m:oMath>
                </a14:m>
                <a:r>
                  <a:rPr lang="zh-CN" sz="2400" dirty="0"/>
                  <a:t>[SEP], </a:t>
                </a:r>
                <a14:m>
                  <m:oMath xmlns:m="http://schemas.openxmlformats.org/officeDocument/2006/math">
                    <m:sSup>
                      <m:sSupPr>
                        <m:ctrlPr>
                          <a:rPr lang="en-US" altLang="zh-CN" sz="2400" i="1" dirty="0">
                            <a:latin typeface="Cambria Math" panose="02040503050406030204" pitchFamily="18" charset="0"/>
                            <a:cs typeface="Cambria Math" panose="02040503050406030204" pitchFamily="18" charset="0"/>
                          </a:rPr>
                        </m:ctrlPr>
                      </m:sSupPr>
                      <m:e>
                        <m:r>
                          <a:rPr lang="en-US" altLang="zh-CN" sz="2400" i="1" dirty="0">
                            <a:latin typeface="Cambria Math" panose="02040503050406030204" pitchFamily="18" charset="0"/>
                            <a:cs typeface="Cambria Math" panose="02040503050406030204" pitchFamily="18" charset="0"/>
                          </a:rPr>
                          <m:t>ℎ</m:t>
                        </m:r>
                      </m:e>
                      <m:sup>
                        <m:r>
                          <a:rPr lang="en-US" altLang="zh-CN" sz="2400" i="1" dirty="0">
                            <a:latin typeface="Cambria Math" panose="02040503050406030204" pitchFamily="18" charset="0"/>
                            <a:cs typeface="Cambria Math" panose="02040503050406030204" pitchFamily="18" charset="0"/>
                          </a:rPr>
                          <m:t>𝑖</m:t>
                        </m:r>
                      </m:sup>
                    </m:sSup>
                  </m:oMath>
                </a14:m>
                <a:r>
                  <a:rPr lang="zh-CN" sz="2400" dirty="0"/>
                  <a:t>, </a:t>
                </a:r>
                <a14:m>
                  <m:oMath xmlns:m="http://schemas.openxmlformats.org/officeDocument/2006/math">
                    <m:sSup>
                      <m:sSupPr>
                        <m:ctrlPr>
                          <a:rPr lang="en-US" altLang="zh-CN" sz="2400" i="1" dirty="0">
                            <a:latin typeface="Cambria Math" panose="02040503050406030204" pitchFamily="18" charset="0"/>
                            <a:cs typeface="Cambria Math" panose="02040503050406030204" pitchFamily="18" charset="0"/>
                          </a:rPr>
                        </m:ctrlPr>
                      </m:sSupPr>
                      <m:e>
                        <m:r>
                          <a:rPr lang="en-US" altLang="zh-CN" sz="2400" i="1" dirty="0">
                            <a:latin typeface="Cambria Math" panose="02040503050406030204" pitchFamily="18" charset="0"/>
                            <a:cs typeface="Cambria Math" panose="02040503050406030204" pitchFamily="18" charset="0"/>
                          </a:rPr>
                          <m:t>𝑟</m:t>
                        </m:r>
                      </m:e>
                      <m:sup>
                        <m:r>
                          <a:rPr lang="en-US" altLang="zh-CN" sz="2400" i="1" dirty="0">
                            <a:latin typeface="Cambria Math" panose="02040503050406030204" pitchFamily="18" charset="0"/>
                            <a:cs typeface="Cambria Math" panose="02040503050406030204" pitchFamily="18" charset="0"/>
                          </a:rPr>
                          <m:t>𝑖</m:t>
                        </m:r>
                      </m:sup>
                    </m:sSup>
                  </m:oMath>
                </a14:m>
                <a:r>
                  <a:rPr lang="zh-CN" sz="2400" dirty="0"/>
                  <a:t>, </a:t>
                </a:r>
                <a14:m>
                  <m:oMath xmlns:m="http://schemas.openxmlformats.org/officeDocument/2006/math">
                    <m:sSup>
                      <m:sSupPr>
                        <m:ctrlPr>
                          <a:rPr lang="en-US" altLang="zh-CN" sz="2400" i="1" dirty="0">
                            <a:latin typeface="Cambria Math" panose="02040503050406030204" pitchFamily="18" charset="0"/>
                            <a:cs typeface="Cambria Math" panose="02040503050406030204" pitchFamily="18" charset="0"/>
                          </a:rPr>
                        </m:ctrlPr>
                      </m:sSupPr>
                      <m:e>
                        <m:r>
                          <a:rPr lang="en-US" altLang="zh-CN" sz="2400" i="1" dirty="0">
                            <a:latin typeface="Cambria Math" panose="02040503050406030204" pitchFamily="18" charset="0"/>
                            <a:cs typeface="Cambria Math" panose="02040503050406030204" pitchFamily="18" charset="0"/>
                          </a:rPr>
                          <m:t>𝑡</m:t>
                        </m:r>
                      </m:e>
                      <m:sup>
                        <m:r>
                          <a:rPr lang="en-US" altLang="zh-CN" sz="2400" i="1" dirty="0">
                            <a:latin typeface="Cambria Math" panose="02040503050406030204" pitchFamily="18" charset="0"/>
                            <a:cs typeface="Cambria Math" panose="02040503050406030204" pitchFamily="18" charset="0"/>
                          </a:rPr>
                          <m:t>𝑖</m:t>
                        </m:r>
                      </m:sup>
                    </m:sSup>
                    <m:r>
                      <a:rPr lang="en-US" altLang="zh-CN" sz="2400" i="1" dirty="0">
                        <a:latin typeface="Cambria Math" panose="02040503050406030204" pitchFamily="18" charset="0"/>
                        <a:cs typeface="Cambria Math" panose="02040503050406030204" pitchFamily="18" charset="0"/>
                      </a:rPr>
                      <m:t>，</m:t>
                    </m:r>
                  </m:oMath>
                </a14:m>
                <a:r>
                  <a:rPr lang="en-US" altLang="zh-CN" sz="2400" dirty="0"/>
                  <a:t>并将其送入输入编码器</a:t>
                </a:r>
                <a:r>
                  <a:rPr lang="zh-CN" altLang="en-US" sz="2400" dirty="0"/>
                  <a:t>，然后利用带有多层感知机</a:t>
                </a:r>
                <a:r>
                  <a:rPr lang="en-US" altLang="zh-CN" sz="2400" dirty="0"/>
                  <a:t>(</a:t>
                </a:r>
                <a:r>
                  <a:rPr lang="zh-CN" altLang="en-US" sz="2400" dirty="0">
                    <a:sym typeface="+mn-ea"/>
                  </a:rPr>
                  <a:t>MLP</a:t>
                </a:r>
                <a:r>
                  <a:rPr lang="en-US" altLang="zh-CN" sz="2400" dirty="0"/>
                  <a:t>)</a:t>
                </a:r>
                <a:r>
                  <a:rPr lang="zh-CN" altLang="en-US" sz="2400" dirty="0"/>
                  <a:t>  层的 [CLS] 表示来计算分类 z，并通过交叉熵损失函数进行优化：</a:t>
                </a:r>
                <a:endParaRPr lang="zh-CN" altLang="en-US" sz="2400" dirty="0"/>
              </a:p>
              <a:p>
                <a:pPr indent="457200" fontAlgn="auto">
                  <a:lnSpc>
                    <a:spcPct val="120000"/>
                  </a:lnSpc>
                  <a:buFont typeface="Wingdings" panose="05000000000000000000" charset="0"/>
                  <a:buNone/>
                </a:pPr>
                <a:endParaRPr lang="en-US" altLang="zh-CN" sz="2400" dirty="0"/>
              </a:p>
            </p:txBody>
          </p:sp>
        </mc:Choice>
        <mc:Fallback>
          <p:sp>
            <p:nvSpPr>
              <p:cNvPr id="7" name="文本框 6"/>
              <p:cNvSpPr txBox="1">
                <a:spLocks noRot="1" noChangeAspect="1" noMove="1" noResize="1" noEditPoints="1" noAdjustHandles="1" noChangeArrowheads="1" noChangeShapeType="1" noTextEdit="1"/>
              </p:cNvSpPr>
              <p:nvPr/>
            </p:nvSpPr>
            <p:spPr>
              <a:xfrm>
                <a:off x="557530" y="1046480"/>
                <a:ext cx="10615295" cy="3675380"/>
              </a:xfrm>
              <a:prstGeom prst="rect">
                <a:avLst/>
              </a:prstGeom>
              <a:blipFill rotWithShape="1">
                <a:blip r:embed="rId1"/>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1828800" y="4138930"/>
            <a:ext cx="7640320" cy="633730"/>
          </a:xfrm>
          <a:prstGeom prst="rect">
            <a:avLst/>
          </a:prstGeom>
        </p:spPr>
      </p:pic>
    </p:spTree>
  </p:cSld>
  <p:clrMapOvr>
    <a:masterClrMapping/>
  </p:clrMapOvr>
  <p:transition spd="med">
    <p:cut/>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5" name="文本框 4"/>
          <p:cNvSpPr txBox="1"/>
          <p:nvPr/>
        </p:nvSpPr>
        <p:spPr>
          <a:xfrm>
            <a:off x="557530" y="294640"/>
            <a:ext cx="7553325" cy="645160"/>
          </a:xfrm>
          <a:prstGeom prst="rect">
            <a:avLst/>
          </a:prstGeom>
          <a:noFill/>
        </p:spPr>
        <p:txBody>
          <a:bodyPr wrap="square" rtlCol="0">
            <a:spAutoFit/>
          </a:bodyPr>
          <a:p>
            <a:pPr algn="l">
              <a:buClrTx/>
              <a:buSzTx/>
              <a:buFontTx/>
            </a:pPr>
            <a:r>
              <a:rPr lang="zh-CN" altLang="en-US" sz="3600" b="1" dirty="0">
                <a:solidFill>
                  <a:schemeClr val="accent4"/>
                </a:solidFill>
                <a:sym typeface="+mn-ea"/>
              </a:rPr>
              <a:t> </a:t>
            </a:r>
            <a:r>
              <a:rPr lang="zh-CN" altLang="en-US" sz="3600" b="1" dirty="0">
                <a:solidFill>
                  <a:schemeClr val="accent4"/>
                </a:solidFill>
                <a:sym typeface="+mn-ea"/>
              </a:rPr>
              <a:t>N-Tuple Contrastive Learning</a:t>
            </a:r>
            <a:endParaRPr lang="zh-CN" altLang="en-US" sz="3600" b="1" dirty="0">
              <a:solidFill>
                <a:schemeClr val="accent4"/>
              </a:solidFill>
              <a:sym typeface="+mn-ea"/>
            </a:endParaRPr>
          </a:p>
        </p:txBody>
      </p:sp>
      <p:pic>
        <p:nvPicPr>
          <p:cNvPr id="3" name="图片 2" descr="0SBMF78%08$I`%VPUB_{YGL"/>
          <p:cNvPicPr>
            <a:picLocks noChangeAspect="1"/>
          </p:cNvPicPr>
          <p:nvPr/>
        </p:nvPicPr>
        <p:blipFill>
          <a:blip r:embed="rId1"/>
          <a:stretch>
            <a:fillRect/>
          </a:stretch>
        </p:blipFill>
        <p:spPr>
          <a:xfrm>
            <a:off x="2947670" y="1056640"/>
            <a:ext cx="6116320" cy="5211445"/>
          </a:xfrm>
          <a:prstGeom prst="rect">
            <a:avLst/>
          </a:prstGeom>
        </p:spPr>
      </p:pic>
    </p:spTree>
  </p:cSld>
  <p:clrMapOvr>
    <a:masterClrMapping/>
  </p:clrMapOvr>
  <p:transition spd="med">
    <p:cut/>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5" name="文本框 4"/>
          <p:cNvSpPr txBox="1"/>
          <p:nvPr/>
        </p:nvSpPr>
        <p:spPr>
          <a:xfrm>
            <a:off x="557530" y="294640"/>
            <a:ext cx="7553325" cy="645160"/>
          </a:xfrm>
          <a:prstGeom prst="rect">
            <a:avLst/>
          </a:prstGeom>
          <a:noFill/>
        </p:spPr>
        <p:txBody>
          <a:bodyPr wrap="square" rtlCol="0">
            <a:spAutoFit/>
          </a:bodyPr>
          <a:p>
            <a:pPr algn="l">
              <a:buClrTx/>
              <a:buSzTx/>
              <a:buFontTx/>
            </a:pPr>
            <a:r>
              <a:rPr lang="zh-CN" altLang="en-US" sz="3600" b="1" dirty="0">
                <a:solidFill>
                  <a:schemeClr val="accent4"/>
                </a:solidFill>
                <a:sym typeface="+mn-ea"/>
              </a:rPr>
              <a:t> </a:t>
            </a:r>
            <a:r>
              <a:rPr lang="en-US" altLang="zh-CN" sz="3600" dirty="0">
                <a:sym typeface="+mn-ea"/>
              </a:rPr>
              <a:t>batch-wise dynamic attention masking</a:t>
            </a:r>
            <a:endParaRPr lang="zh-CN" altLang="en-US" sz="3600" b="1" dirty="0">
              <a:solidFill>
                <a:schemeClr val="accent4"/>
              </a:solidFill>
              <a:sym typeface="+mn-ea"/>
            </a:endParaRPr>
          </a:p>
        </p:txBody>
      </p:sp>
      <p:sp>
        <p:nvSpPr>
          <p:cNvPr id="7" name="文本框 6"/>
          <p:cNvSpPr txBox="1"/>
          <p:nvPr/>
        </p:nvSpPr>
        <p:spPr>
          <a:xfrm>
            <a:off x="557530" y="1046480"/>
            <a:ext cx="10615295" cy="3636010"/>
          </a:xfrm>
          <a:prstGeom prst="rect">
            <a:avLst/>
          </a:prstGeom>
          <a:noFill/>
        </p:spPr>
        <p:txBody>
          <a:bodyPr wrap="square" rtlCol="0">
            <a:spAutoFit/>
          </a:bodyPr>
          <a:p>
            <a:pPr indent="457200" fontAlgn="auto">
              <a:lnSpc>
                <a:spcPct val="120000"/>
              </a:lnSpc>
              <a:buFont typeface="Wingdings" panose="05000000000000000000" charset="0"/>
              <a:buNone/>
            </a:pPr>
            <a:r>
              <a:rPr lang="zh-CN" sz="2400" dirty="0"/>
              <a:t>值得注意的是</a:t>
            </a:r>
            <a:r>
              <a:rPr sz="2400" dirty="0"/>
              <a:t>，三元组对比学习</a:t>
            </a:r>
            <a:r>
              <a:rPr lang="en-US" sz="2400" dirty="0"/>
              <a:t>(triplet contrastive learning)</a:t>
            </a:r>
            <a:r>
              <a:rPr sz="2400" dirty="0"/>
              <a:t>和三元组生成</a:t>
            </a:r>
            <a:r>
              <a:rPr lang="en-US" sz="2400" dirty="0"/>
              <a:t>(triple generation)</a:t>
            </a:r>
            <a:r>
              <a:rPr sz="2400" dirty="0"/>
              <a:t>是两个不同的任务，联合优化它们并非易事</a:t>
            </a:r>
            <a:r>
              <a:rPr lang="zh-CN" sz="2400" dirty="0"/>
              <a:t>，因为</a:t>
            </a:r>
            <a:r>
              <a:rPr sz="2400" dirty="0">
                <a:sym typeface="+mn-ea"/>
              </a:rPr>
              <a:t>三元组对比学习</a:t>
            </a:r>
            <a:r>
              <a:rPr lang="zh-CN" sz="2400" dirty="0">
                <a:sym typeface="+mn-ea"/>
              </a:rPr>
              <a:t>和</a:t>
            </a:r>
            <a:r>
              <a:rPr sz="2400" dirty="0">
                <a:sym typeface="+mn-ea"/>
              </a:rPr>
              <a:t>三元组生成</a:t>
            </a:r>
            <a:r>
              <a:rPr lang="zh-CN" sz="2400" dirty="0">
                <a:sym typeface="+mn-ea"/>
              </a:rPr>
              <a:t>两个任务的掩码矩阵不同</a:t>
            </a:r>
            <a:r>
              <a:rPr lang="zh-CN" sz="2400" dirty="0"/>
              <a:t>。例如，如果使用同一个实例优化生成和对比学习，由于全 0 遮盖，模型可以注意到所有的</a:t>
            </a:r>
            <a:r>
              <a:rPr lang="en-US" altLang="zh-CN" sz="2400" dirty="0"/>
              <a:t>tokens</a:t>
            </a:r>
            <a:r>
              <a:rPr lang="zh-CN" sz="2400" dirty="0"/>
              <a:t>。所以，论文引入了分批动态注意力遮盖机制</a:t>
            </a:r>
            <a:r>
              <a:rPr lang="en-US" altLang="zh-CN" sz="2400" dirty="0"/>
              <a:t>(batch-wise dynamic attention masking)</a:t>
            </a:r>
            <a:r>
              <a:rPr lang="zh-CN" altLang="en-US" sz="2400" dirty="0"/>
              <a:t>，从伯努利分布</a:t>
            </a:r>
            <a:r>
              <a:rPr lang="en-US" altLang="zh-CN" sz="2400" dirty="0"/>
              <a:t>(Bernoulli distribution)</a:t>
            </a:r>
            <a:r>
              <a:rPr lang="zh-CN" altLang="en-US" sz="2400" dirty="0"/>
              <a:t>中采样实例作为生成实例</a:t>
            </a:r>
            <a:r>
              <a:rPr lang="en-US" altLang="zh-CN" sz="2400" dirty="0"/>
              <a:t>(generation instances)</a:t>
            </a:r>
            <a:r>
              <a:rPr lang="zh-CN" altLang="en-US" sz="2400" dirty="0"/>
              <a:t>，其余的作为对比学习句子</a:t>
            </a:r>
            <a:r>
              <a:rPr lang="en-US" altLang="zh-CN" sz="2400" dirty="0"/>
              <a:t>(contrastive learning sentences)</a:t>
            </a:r>
            <a:r>
              <a:rPr lang="zh-CN" altLang="en-US" sz="2400" dirty="0"/>
              <a:t>进行采样。</a:t>
            </a:r>
            <a:endParaRPr lang="zh-CN" altLang="en-US" sz="2400" dirty="0"/>
          </a:p>
          <a:p>
            <a:pPr indent="457200" fontAlgn="auto">
              <a:lnSpc>
                <a:spcPct val="120000"/>
              </a:lnSpc>
              <a:buFont typeface="Wingdings" panose="05000000000000000000" charset="0"/>
              <a:buNone/>
            </a:pPr>
            <a:r>
              <a:rPr sz="2400" dirty="0">
                <a:sym typeface="+mn-ea"/>
              </a:rPr>
              <a:t>三元组对比学习</a:t>
            </a:r>
            <a:r>
              <a:rPr lang="zh-CN" sz="2400" dirty="0">
                <a:sym typeface="+mn-ea"/>
              </a:rPr>
              <a:t>和</a:t>
            </a:r>
            <a:r>
              <a:rPr sz="2400" dirty="0">
                <a:sym typeface="+mn-ea"/>
              </a:rPr>
              <a:t>三元组生成</a:t>
            </a:r>
            <a:r>
              <a:rPr lang="zh-CN" sz="2400" dirty="0">
                <a:sym typeface="+mn-ea"/>
              </a:rPr>
              <a:t>的</a:t>
            </a:r>
            <a:r>
              <a:rPr lang="zh-CN" altLang="en-US" sz="2400" dirty="0"/>
              <a:t>总体优化目标如下：</a:t>
            </a:r>
            <a:endParaRPr lang="zh-CN" altLang="en-US" sz="2400" dirty="0"/>
          </a:p>
        </p:txBody>
      </p:sp>
      <p:pic>
        <p:nvPicPr>
          <p:cNvPr id="3" name="图片 2"/>
          <p:cNvPicPr>
            <a:picLocks noChangeAspect="1"/>
          </p:cNvPicPr>
          <p:nvPr/>
        </p:nvPicPr>
        <p:blipFill>
          <a:blip r:embed="rId1"/>
          <a:stretch>
            <a:fillRect/>
          </a:stretch>
        </p:blipFill>
        <p:spPr>
          <a:xfrm>
            <a:off x="2420620" y="4733290"/>
            <a:ext cx="6416040" cy="660400"/>
          </a:xfrm>
          <a:prstGeom prst="rect">
            <a:avLst/>
          </a:prstGeom>
        </p:spPr>
      </p:pic>
    </p:spTree>
  </p:cSld>
  <p:clrMapOvr>
    <a:masterClrMapping/>
  </p:clrMapOvr>
  <p:transition spd="med">
    <p:cut/>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5" name="文本框 4"/>
          <p:cNvSpPr txBox="1"/>
          <p:nvPr/>
        </p:nvSpPr>
        <p:spPr>
          <a:xfrm>
            <a:off x="557530" y="294640"/>
            <a:ext cx="8081010" cy="645160"/>
          </a:xfrm>
          <a:prstGeom prst="rect">
            <a:avLst/>
          </a:prstGeom>
          <a:noFill/>
        </p:spPr>
        <p:txBody>
          <a:bodyPr wrap="square" rtlCol="0">
            <a:spAutoFit/>
          </a:bodyPr>
          <a:p>
            <a:pPr algn="l">
              <a:buClrTx/>
              <a:buSzTx/>
              <a:buFontTx/>
            </a:pPr>
            <a:r>
              <a:rPr lang="en-US" altLang="zh-CN" sz="3600" dirty="0">
                <a:sym typeface="+mn-ea"/>
              </a:rPr>
              <a:t>batch-wise dynamic attention masking</a:t>
            </a:r>
            <a:endParaRPr lang="zh-CN" altLang="en-US" sz="3600" b="1" dirty="0">
              <a:solidFill>
                <a:schemeClr val="accent4"/>
              </a:solidFill>
              <a:sym typeface="+mn-ea"/>
            </a:endParaRPr>
          </a:p>
        </p:txBody>
      </p:sp>
      <p:pic>
        <p:nvPicPr>
          <p:cNvPr id="3" name="图片 2"/>
          <p:cNvPicPr>
            <a:picLocks noChangeAspect="1"/>
          </p:cNvPicPr>
          <p:nvPr/>
        </p:nvPicPr>
        <p:blipFill>
          <a:blip r:embed="rId1"/>
          <a:stretch>
            <a:fillRect/>
          </a:stretch>
        </p:blipFill>
        <p:spPr>
          <a:xfrm>
            <a:off x="2362835" y="1067435"/>
            <a:ext cx="6650990" cy="5234940"/>
          </a:xfrm>
          <a:prstGeom prst="rect">
            <a:avLst/>
          </a:prstGeom>
        </p:spPr>
      </p:pic>
    </p:spTree>
  </p:cSld>
  <p:clrMapOvr>
    <a:masterClrMapping/>
  </p:clrMapOvr>
  <p:transition spd="med">
    <p:cut/>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5" name="文本框 4"/>
          <p:cNvSpPr txBox="1"/>
          <p:nvPr/>
        </p:nvSpPr>
        <p:spPr>
          <a:xfrm>
            <a:off x="557530" y="294640"/>
            <a:ext cx="5033010" cy="645160"/>
          </a:xfrm>
          <a:prstGeom prst="rect">
            <a:avLst/>
          </a:prstGeom>
          <a:noFill/>
        </p:spPr>
        <p:txBody>
          <a:bodyPr wrap="square" rtlCol="0">
            <a:spAutoFit/>
          </a:bodyPr>
          <a:p>
            <a:pPr algn="l">
              <a:buClrTx/>
              <a:buSzTx/>
              <a:buFontTx/>
            </a:pPr>
            <a:r>
              <a:rPr lang="zh-CN" altLang="en-US" sz="3600" b="1" dirty="0">
                <a:solidFill>
                  <a:schemeClr val="accent4"/>
                </a:solidFill>
                <a:sym typeface="+mn-ea"/>
              </a:rPr>
              <a:t> Triple Extraction Results</a:t>
            </a:r>
            <a:endParaRPr lang="zh-CN" altLang="en-US" sz="3600" b="1" dirty="0">
              <a:solidFill>
                <a:schemeClr val="accent4"/>
              </a:solidFill>
              <a:sym typeface="+mn-ea"/>
            </a:endParaRPr>
          </a:p>
        </p:txBody>
      </p:sp>
      <p:pic>
        <p:nvPicPr>
          <p:cNvPr id="4" name="图片 3"/>
          <p:cNvPicPr>
            <a:picLocks noChangeAspect="1"/>
          </p:cNvPicPr>
          <p:nvPr/>
        </p:nvPicPr>
        <p:blipFill>
          <a:blip r:embed="rId1"/>
          <a:stretch>
            <a:fillRect/>
          </a:stretch>
        </p:blipFill>
        <p:spPr>
          <a:xfrm>
            <a:off x="435610" y="1022350"/>
            <a:ext cx="10698480" cy="4103370"/>
          </a:xfrm>
          <a:prstGeom prst="rect">
            <a:avLst/>
          </a:prstGeom>
        </p:spPr>
      </p:pic>
      <p:sp>
        <p:nvSpPr>
          <p:cNvPr id="6" name="文本框 5"/>
          <p:cNvSpPr txBox="1"/>
          <p:nvPr/>
        </p:nvSpPr>
        <p:spPr>
          <a:xfrm>
            <a:off x="783590" y="5227955"/>
            <a:ext cx="8234045" cy="368300"/>
          </a:xfrm>
          <a:prstGeom prst="rect">
            <a:avLst/>
          </a:prstGeom>
          <a:noFill/>
        </p:spPr>
        <p:txBody>
          <a:bodyPr wrap="none" rtlCol="0">
            <a:spAutoFit/>
          </a:bodyPr>
          <a:p>
            <a:pPr algn="l"/>
            <a:r>
              <a:rPr lang="zh-CN" altLang="en-US"/>
              <a:t>CGT(Random)和CGT(UniLM)分别是指随机初始化的模型和用UniLM初始化的模型。</a:t>
            </a:r>
            <a:endParaRPr lang="zh-CN" altLang="en-US"/>
          </a:p>
        </p:txBody>
      </p:sp>
    </p:spTree>
  </p:cSld>
  <p:clrMapOvr>
    <a:masterClrMapping/>
  </p:clrMapOvr>
  <p:transition spd="med">
    <p:cut/>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5" name="文本框 4"/>
          <p:cNvSpPr txBox="1"/>
          <p:nvPr/>
        </p:nvSpPr>
        <p:spPr>
          <a:xfrm>
            <a:off x="557530" y="294640"/>
            <a:ext cx="5033010" cy="645160"/>
          </a:xfrm>
          <a:prstGeom prst="rect">
            <a:avLst/>
          </a:prstGeom>
          <a:noFill/>
        </p:spPr>
        <p:txBody>
          <a:bodyPr wrap="square" rtlCol="0">
            <a:spAutoFit/>
          </a:bodyPr>
          <a:p>
            <a:pPr algn="l">
              <a:buClrTx/>
              <a:buSzTx/>
              <a:buFontTx/>
            </a:pPr>
            <a:r>
              <a:rPr lang="zh-CN" altLang="en-US" sz="3600" b="1" dirty="0">
                <a:solidFill>
                  <a:schemeClr val="accent4"/>
                </a:solidFill>
                <a:sym typeface="+mn-ea"/>
              </a:rPr>
              <a:t> Event Extraction Results</a:t>
            </a:r>
            <a:endParaRPr lang="zh-CN" altLang="en-US" sz="3600" b="1" dirty="0">
              <a:solidFill>
                <a:schemeClr val="accent4"/>
              </a:solidFill>
              <a:sym typeface="+mn-ea"/>
            </a:endParaRPr>
          </a:p>
        </p:txBody>
      </p:sp>
      <p:pic>
        <p:nvPicPr>
          <p:cNvPr id="4" name="图片 3"/>
          <p:cNvPicPr>
            <a:picLocks noChangeAspect="1"/>
          </p:cNvPicPr>
          <p:nvPr/>
        </p:nvPicPr>
        <p:blipFill>
          <a:blip r:embed="rId1"/>
          <a:stretch>
            <a:fillRect/>
          </a:stretch>
        </p:blipFill>
        <p:spPr>
          <a:xfrm>
            <a:off x="371475" y="1311910"/>
            <a:ext cx="10876915" cy="3232150"/>
          </a:xfrm>
          <a:prstGeom prst="rect">
            <a:avLst/>
          </a:prstGeom>
        </p:spPr>
      </p:pic>
    </p:spTree>
  </p:cSld>
  <p:clrMapOvr>
    <a:masterClrMapping/>
  </p:clrMapOvr>
  <p:transition spd="med">
    <p:cut/>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5" name="文本框 4"/>
          <p:cNvSpPr txBox="1"/>
          <p:nvPr/>
        </p:nvSpPr>
        <p:spPr>
          <a:xfrm>
            <a:off x="557530" y="294640"/>
            <a:ext cx="6029325" cy="645160"/>
          </a:xfrm>
          <a:prstGeom prst="rect">
            <a:avLst/>
          </a:prstGeom>
          <a:noFill/>
        </p:spPr>
        <p:txBody>
          <a:bodyPr wrap="square" rtlCol="0">
            <a:spAutoFit/>
          </a:bodyPr>
          <a:p>
            <a:pPr algn="l">
              <a:buClrTx/>
              <a:buSzTx/>
              <a:buFontTx/>
            </a:pPr>
            <a:r>
              <a:rPr lang="zh-CN" altLang="en-US" sz="3600" b="1" dirty="0">
                <a:solidFill>
                  <a:schemeClr val="accent4"/>
                </a:solidFill>
                <a:sym typeface="+mn-ea"/>
              </a:rPr>
              <a:t>Instance Length Analysis</a:t>
            </a:r>
            <a:endParaRPr lang="zh-CN" altLang="en-US" sz="3600" b="1" dirty="0">
              <a:solidFill>
                <a:schemeClr val="accent4"/>
              </a:solidFill>
              <a:sym typeface="+mn-ea"/>
            </a:endParaRPr>
          </a:p>
        </p:txBody>
      </p:sp>
      <p:pic>
        <p:nvPicPr>
          <p:cNvPr id="3" name="图片 2"/>
          <p:cNvPicPr>
            <a:picLocks noChangeAspect="1"/>
          </p:cNvPicPr>
          <p:nvPr/>
        </p:nvPicPr>
        <p:blipFill>
          <a:blip r:embed="rId1"/>
          <a:stretch>
            <a:fillRect/>
          </a:stretch>
        </p:blipFill>
        <p:spPr>
          <a:xfrm>
            <a:off x="481965" y="1635125"/>
            <a:ext cx="10728960" cy="3256915"/>
          </a:xfrm>
          <a:prstGeom prst="rect">
            <a:avLst/>
          </a:prstGeom>
        </p:spPr>
      </p:pic>
    </p:spTree>
  </p:cSld>
  <p:clrMapOvr>
    <a:masterClrMapping/>
  </p:clrMapOvr>
  <p:transition spd="med">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实体抽取概述</a:t>
            </a:r>
            <a:endParaRPr kumimoji="1" lang="zh-CN" altLang="en-US"/>
          </a:p>
        </p:txBody>
      </p:sp>
      <p:sp>
        <p:nvSpPr>
          <p:cNvPr id="3" name="内容占位符 2"/>
          <p:cNvSpPr>
            <a:spLocks noGrp="1"/>
          </p:cNvSpPr>
          <p:nvPr>
            <p:ph idx="1"/>
          </p:nvPr>
        </p:nvSpPr>
        <p:spPr/>
        <p:txBody>
          <a:bodyPr/>
          <a:lstStyle/>
          <a:p>
            <a:r>
              <a:rPr kumimoji="1" lang="zh-CN" altLang="en-US"/>
              <a:t>实体抽取的方法：</a:t>
            </a:r>
            <a:endParaRPr kumimoji="1" lang="zh-CN" altLang="en-US"/>
          </a:p>
          <a:p>
            <a:endParaRPr kumimoji="1" lang="zh-CN" altLang="en-US"/>
          </a:p>
          <a:p>
            <a:endParaRPr kumimoji="1" lang="zh-CN" altLang="en-US"/>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6" name="矩形 5"/>
          <p:cNvSpPr/>
          <p:nvPr/>
        </p:nvSpPr>
        <p:spPr>
          <a:xfrm>
            <a:off x="476250" y="2200275"/>
            <a:ext cx="2759075" cy="466725"/>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rPr>
              <a:t>词句的向量表示</a:t>
            </a:r>
            <a:endParaRPr kumimoji="0" lang="zh-CN" altLang="en-US" sz="24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8" name="矩形 7"/>
          <p:cNvSpPr/>
          <p:nvPr/>
        </p:nvSpPr>
        <p:spPr>
          <a:xfrm>
            <a:off x="7675245" y="2200275"/>
            <a:ext cx="4269740" cy="466725"/>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rPr>
              <a:t>目标：对每个词的词性标注</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9" name="矩形 8"/>
          <p:cNvSpPr/>
          <p:nvPr/>
        </p:nvSpPr>
        <p:spPr>
          <a:xfrm>
            <a:off x="4316730" y="2200275"/>
            <a:ext cx="2384425" cy="466725"/>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rPr>
              <a:t>输入到模型</a:t>
            </a:r>
            <a:endParaRPr kumimoji="0" lang="zh-CN" altLang="en-US" sz="24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1" name="右箭头 10"/>
          <p:cNvSpPr/>
          <p:nvPr/>
        </p:nvSpPr>
        <p:spPr>
          <a:xfrm>
            <a:off x="3427730" y="2043430"/>
            <a:ext cx="770890" cy="78105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2" name="右箭头 11"/>
          <p:cNvSpPr/>
          <p:nvPr/>
        </p:nvSpPr>
        <p:spPr>
          <a:xfrm>
            <a:off x="6802755" y="2043430"/>
            <a:ext cx="770890" cy="78105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3" name="文本框 12"/>
          <p:cNvSpPr txBox="1"/>
          <p:nvPr/>
        </p:nvSpPr>
        <p:spPr>
          <a:xfrm>
            <a:off x="242570" y="3012440"/>
            <a:ext cx="3296920" cy="2861310"/>
          </a:xfrm>
          <a:prstGeom prst="rect">
            <a:avLst/>
          </a:prstGeom>
          <a:noFill/>
        </p:spPr>
        <p:txBody>
          <a:bodyPr wrap="square" rtlCol="0">
            <a:spAutoFit/>
          </a:bodyPr>
          <a:lstStyle/>
          <a:p>
            <a:r>
              <a:rPr lang="en-US" altLang="zh-CN"/>
              <a:t>|</a:t>
            </a:r>
            <a:endParaRPr lang="en-US" altLang="zh-CN"/>
          </a:p>
          <a:p>
            <a:r>
              <a:rPr lang="en-US" altLang="zh-CN"/>
              <a:t>|--</a:t>
            </a:r>
            <a:r>
              <a:rPr lang="zh-CN" altLang="en-US"/>
              <a:t>依据单词产生特征（前缀后缀、单复数、词性等）</a:t>
            </a:r>
            <a:endParaRPr lang="zh-CN" altLang="en-US"/>
          </a:p>
          <a:p>
            <a:r>
              <a:rPr lang="en-US" altLang="zh-CN"/>
              <a:t>|</a:t>
            </a:r>
            <a:endParaRPr lang="en-US" altLang="zh-CN"/>
          </a:p>
          <a:p>
            <a:r>
              <a:rPr lang="en-US" altLang="zh-CN"/>
              <a:t>|--</a:t>
            </a:r>
            <a:r>
              <a:rPr lang="zh-CN" altLang="en-US"/>
              <a:t>依据字典（专有名词、地名词表等）</a:t>
            </a:r>
            <a:br>
              <a:rPr lang="en-US" altLang="zh-CN"/>
            </a:br>
            <a:r>
              <a:rPr lang="en-US" altLang="zh-CN"/>
              <a:t>|</a:t>
            </a:r>
            <a:endParaRPr lang="en-US" altLang="zh-CN"/>
          </a:p>
          <a:p>
            <a:r>
              <a:rPr lang="en-US" altLang="zh-CN"/>
              <a:t>|--</a:t>
            </a:r>
            <a:r>
              <a:rPr lang="zh-CN" altLang="en-US"/>
              <a:t>依据文档（词频）</a:t>
            </a:r>
            <a:endParaRPr lang="zh-CN" altLang="en-US"/>
          </a:p>
          <a:p>
            <a:r>
              <a:rPr lang="en-US" altLang="zh-CN"/>
              <a:t>|</a:t>
            </a:r>
            <a:endParaRPr lang="en-US" altLang="zh-CN"/>
          </a:p>
          <a:p>
            <a:r>
              <a:rPr lang="en-US" altLang="zh-CN"/>
              <a:t>|--</a:t>
            </a:r>
            <a:r>
              <a:rPr lang="zh-CN" altLang="en-US"/>
              <a:t>其他（上下文）</a:t>
            </a:r>
            <a:endParaRPr lang="zh-CN" altLang="en-US"/>
          </a:p>
        </p:txBody>
      </p:sp>
      <p:sp>
        <p:nvSpPr>
          <p:cNvPr id="14" name="文本框 13"/>
          <p:cNvSpPr txBox="1"/>
          <p:nvPr/>
        </p:nvSpPr>
        <p:spPr>
          <a:xfrm>
            <a:off x="4104005" y="3012440"/>
            <a:ext cx="3296920" cy="1476375"/>
          </a:xfrm>
          <a:prstGeom prst="rect">
            <a:avLst/>
          </a:prstGeom>
          <a:noFill/>
        </p:spPr>
        <p:txBody>
          <a:bodyPr wrap="square" rtlCol="0">
            <a:spAutoFit/>
          </a:bodyPr>
          <a:lstStyle/>
          <a:p>
            <a:r>
              <a:rPr lang="en-US" altLang="zh-CN"/>
              <a:t>|</a:t>
            </a:r>
            <a:endParaRPr lang="en-US" altLang="zh-CN"/>
          </a:p>
          <a:p>
            <a:r>
              <a:rPr lang="en-US" altLang="zh-CN"/>
              <a:t>|--</a:t>
            </a:r>
            <a:r>
              <a:rPr lang="zh-CN" altLang="en-US"/>
              <a:t>人工规则（请专家手写）</a:t>
            </a:r>
            <a:endParaRPr lang="zh-CN" altLang="en-US"/>
          </a:p>
          <a:p>
            <a:r>
              <a:rPr lang="en-US" altLang="zh-CN"/>
              <a:t>|</a:t>
            </a:r>
            <a:endParaRPr lang="en-US" altLang="zh-CN"/>
          </a:p>
          <a:p>
            <a:r>
              <a:rPr lang="en-US" altLang="zh-CN"/>
              <a:t>|--</a:t>
            </a:r>
            <a:r>
              <a:rPr lang="zh-CN" altLang="en-US"/>
              <a:t>模型训练（隐马尔科夫模型等）</a:t>
            </a:r>
            <a:endParaRPr lang="en-US" altLang="zh-CN"/>
          </a:p>
        </p:txBody>
      </p:sp>
      <p:sp>
        <p:nvSpPr>
          <p:cNvPr id="16" name="文本框 15"/>
          <p:cNvSpPr txBox="1"/>
          <p:nvPr/>
        </p:nvSpPr>
        <p:spPr>
          <a:xfrm>
            <a:off x="8095615" y="3012440"/>
            <a:ext cx="3296920" cy="2030095"/>
          </a:xfrm>
          <a:prstGeom prst="rect">
            <a:avLst/>
          </a:prstGeom>
          <a:noFill/>
        </p:spPr>
        <p:txBody>
          <a:bodyPr wrap="square" rtlCol="0">
            <a:spAutoFit/>
          </a:bodyPr>
          <a:lstStyle/>
          <a:p>
            <a:r>
              <a:rPr lang="zh-CN" altLang="en-US"/>
              <a:t>经典标注方法有：</a:t>
            </a:r>
            <a:endParaRPr lang="en-US" altLang="zh-CN"/>
          </a:p>
          <a:p>
            <a:r>
              <a:rPr lang="en-US" altLang="zh-CN"/>
              <a:t>|</a:t>
            </a:r>
            <a:endParaRPr lang="en-US" altLang="zh-CN"/>
          </a:p>
          <a:p>
            <a:r>
              <a:rPr lang="en-US" altLang="zh-CN"/>
              <a:t>|--IO</a:t>
            </a:r>
            <a:r>
              <a:rPr lang="zh-CN" altLang="en-US"/>
              <a:t>标注（标注是实体的内部词和非实体的外部词）</a:t>
            </a:r>
            <a:endParaRPr lang="en-US" altLang="zh-CN"/>
          </a:p>
          <a:p>
            <a:r>
              <a:rPr lang="en-US" altLang="zh-CN"/>
              <a:t>|</a:t>
            </a:r>
            <a:endParaRPr lang="en-US" altLang="zh-CN"/>
          </a:p>
          <a:p>
            <a:r>
              <a:rPr lang="en-US" altLang="zh-CN"/>
              <a:t>|--BOI</a:t>
            </a:r>
            <a:r>
              <a:rPr lang="zh-CN" altLang="en-US"/>
              <a:t>标注（额外标注了实体的起始词）</a:t>
            </a:r>
            <a:endParaRPr lang="zh-CN" altLang="en-US"/>
          </a:p>
        </p:txBody>
      </p:sp>
    </p:spTree>
  </p:cSld>
  <p:clrMapOvr>
    <a:masterClrMapping/>
  </p:clrMapOvr>
  <p:transition spd="med">
    <p:cut/>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5" name="文本框 4"/>
          <p:cNvSpPr txBox="1"/>
          <p:nvPr/>
        </p:nvSpPr>
        <p:spPr>
          <a:xfrm>
            <a:off x="557530" y="294640"/>
            <a:ext cx="8035290" cy="645160"/>
          </a:xfrm>
          <a:prstGeom prst="rect">
            <a:avLst/>
          </a:prstGeom>
          <a:noFill/>
        </p:spPr>
        <p:txBody>
          <a:bodyPr wrap="square" rtlCol="0">
            <a:spAutoFit/>
          </a:bodyPr>
          <a:p>
            <a:pPr algn="l">
              <a:buClrTx/>
              <a:buSzTx/>
              <a:buFontTx/>
            </a:pPr>
            <a:r>
              <a:rPr lang="zh-CN" altLang="en-US" sz="3600" b="1" dirty="0">
                <a:solidFill>
                  <a:schemeClr val="accent4"/>
                </a:solidFill>
                <a:sym typeface="+mn-ea"/>
              </a:rPr>
              <a:t>With vs. Without Contrastive Learning</a:t>
            </a:r>
            <a:endParaRPr lang="zh-CN" altLang="en-US" sz="3600" b="1" dirty="0">
              <a:solidFill>
                <a:schemeClr val="accent4"/>
              </a:solidFill>
              <a:sym typeface="+mn-ea"/>
            </a:endParaRPr>
          </a:p>
        </p:txBody>
      </p:sp>
      <p:pic>
        <p:nvPicPr>
          <p:cNvPr id="3" name="图片 2"/>
          <p:cNvPicPr>
            <a:picLocks noChangeAspect="1"/>
          </p:cNvPicPr>
          <p:nvPr/>
        </p:nvPicPr>
        <p:blipFill>
          <a:blip r:embed="rId1"/>
          <a:stretch>
            <a:fillRect/>
          </a:stretch>
        </p:blipFill>
        <p:spPr>
          <a:xfrm>
            <a:off x="557530" y="1112520"/>
            <a:ext cx="6878320" cy="4956175"/>
          </a:xfrm>
          <a:prstGeom prst="rect">
            <a:avLst/>
          </a:prstGeom>
        </p:spPr>
      </p:pic>
      <p:sp>
        <p:nvSpPr>
          <p:cNvPr id="4" name="文本框 3"/>
          <p:cNvSpPr txBox="1"/>
          <p:nvPr/>
        </p:nvSpPr>
        <p:spPr>
          <a:xfrm>
            <a:off x="7319010" y="1391285"/>
            <a:ext cx="4328795" cy="2676525"/>
          </a:xfrm>
          <a:prstGeom prst="rect">
            <a:avLst/>
          </a:prstGeom>
          <a:noFill/>
        </p:spPr>
        <p:txBody>
          <a:bodyPr wrap="square" rtlCol="0">
            <a:spAutoFit/>
          </a:bodyPr>
          <a:p>
            <a:pPr indent="457200" fontAlgn="auto"/>
            <a:r>
              <a:rPr lang="zh-CN" sz="2400" dirty="0"/>
              <a:t>通过右图可以观察到，对比学习</a:t>
            </a:r>
            <a:r>
              <a:rPr lang="en-US" altLang="zh-CN" sz="2400" dirty="0"/>
              <a:t>(</a:t>
            </a:r>
            <a:r>
              <a:rPr lang="zh-CN" sz="2400" dirty="0"/>
              <a:t>contrastive learning</a:t>
            </a:r>
            <a:r>
              <a:rPr lang="en-US" altLang="zh-CN" sz="2400" dirty="0"/>
              <a:t>)</a:t>
            </a:r>
            <a:r>
              <a:rPr lang="zh-CN" altLang="en-US" sz="2400" dirty="0"/>
              <a:t>使</a:t>
            </a:r>
            <a:r>
              <a:rPr lang="zh-CN" sz="2400" dirty="0"/>
              <a:t>该模型可以更多地关注那些具有对比学习的判别实体，例如“Queens”，这进一步说明了 CGT 模型可以生成可靠的三元组。</a:t>
            </a:r>
            <a:endParaRPr lang="zh-CN" sz="2400" dirty="0"/>
          </a:p>
        </p:txBody>
      </p:sp>
    </p:spTree>
  </p:cSld>
  <p:clrMapOvr>
    <a:masterClrMapping/>
  </p:clrMapOvr>
  <p:transition spd="med">
    <p:cut/>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5" name="文本框 4"/>
          <p:cNvSpPr txBox="1"/>
          <p:nvPr/>
        </p:nvSpPr>
        <p:spPr>
          <a:xfrm>
            <a:off x="557530" y="294640"/>
            <a:ext cx="3087370" cy="645160"/>
          </a:xfrm>
          <a:prstGeom prst="rect">
            <a:avLst/>
          </a:prstGeom>
          <a:noFill/>
        </p:spPr>
        <p:txBody>
          <a:bodyPr wrap="square" rtlCol="0">
            <a:spAutoFit/>
          </a:bodyPr>
          <a:p>
            <a:pPr algn="l">
              <a:buClrTx/>
              <a:buSzTx/>
              <a:buFontTx/>
            </a:pPr>
            <a:r>
              <a:rPr lang="zh-CN" altLang="en-US" sz="3600" b="1" dirty="0">
                <a:solidFill>
                  <a:schemeClr val="accent4"/>
                </a:solidFill>
                <a:sym typeface="+mn-ea"/>
              </a:rPr>
              <a:t> Error Analysis</a:t>
            </a:r>
            <a:endParaRPr lang="zh-CN" altLang="en-US" sz="3600" b="1" dirty="0">
              <a:solidFill>
                <a:schemeClr val="accent4"/>
              </a:solidFill>
              <a:sym typeface="+mn-ea"/>
            </a:endParaRPr>
          </a:p>
        </p:txBody>
      </p:sp>
      <p:sp>
        <p:nvSpPr>
          <p:cNvPr id="6" name="文本框 5"/>
          <p:cNvSpPr txBox="1"/>
          <p:nvPr/>
        </p:nvSpPr>
        <p:spPr>
          <a:xfrm>
            <a:off x="581025" y="4507865"/>
            <a:ext cx="9491345" cy="1753235"/>
          </a:xfrm>
          <a:prstGeom prst="rect">
            <a:avLst/>
          </a:prstGeom>
          <a:noFill/>
        </p:spPr>
        <p:txBody>
          <a:bodyPr wrap="square" rtlCol="0">
            <a:spAutoFit/>
          </a:bodyPr>
          <a:p>
            <a:pPr marL="285750" indent="-285750">
              <a:buFont typeface="Wingdings" panose="05000000000000000000" charset="0"/>
              <a:buChar char="Ø"/>
            </a:pPr>
            <a:r>
              <a:rPr lang="zh-CN" altLang="en-US"/>
              <a:t> instance #1 产生的原因可能是由于该模型无法适用于那些具有相似的上下文，仅仅是细粒度实体不同的情况；</a:t>
            </a:r>
            <a:endParaRPr lang="zh-CN" altLang="en-US"/>
          </a:p>
          <a:p>
            <a:pPr marL="285750" indent="-285750">
              <a:buFont typeface="Wingdings" panose="05000000000000000000" charset="0"/>
              <a:buChar char="Ø"/>
            </a:pPr>
            <a:r>
              <a:rPr lang="zh-CN" altLang="en-US">
                <a:sym typeface="+mn-ea"/>
              </a:rPr>
              <a:t>instance #</a:t>
            </a:r>
            <a:r>
              <a:rPr lang="en-US" altLang="zh-CN">
                <a:sym typeface="+mn-ea"/>
              </a:rPr>
              <a:t>2 </a:t>
            </a:r>
            <a:r>
              <a:rPr lang="zh-CN" altLang="en-US">
                <a:sym typeface="+mn-ea"/>
              </a:rPr>
              <a:t>生成了有错误边界的三元组，这是因为该模型使用的是一种端到端</a:t>
            </a:r>
            <a:r>
              <a:rPr lang="en-US" altLang="zh-CN">
                <a:sym typeface="+mn-ea"/>
              </a:rPr>
              <a:t>(end-to-end)</a:t>
            </a:r>
            <a:r>
              <a:rPr lang="zh-CN" altLang="en-US">
                <a:sym typeface="+mn-ea"/>
              </a:rPr>
              <a:t>的生成方法，因此在没有序列标记信息的情况下捕获细粒度实体边界是具有挑战性的；</a:t>
            </a:r>
            <a:endParaRPr lang="zh-CN" altLang="en-US">
              <a:sym typeface="+mn-ea"/>
            </a:endParaRPr>
          </a:p>
          <a:p>
            <a:pPr marL="285750" indent="-285750">
              <a:buFont typeface="Wingdings" panose="05000000000000000000" charset="0"/>
              <a:buChar char="Ø"/>
            </a:pPr>
            <a:r>
              <a:rPr lang="zh-CN" altLang="en-US">
                <a:sym typeface="+mn-ea"/>
              </a:rPr>
              <a:t>instance #</a:t>
            </a:r>
            <a:r>
              <a:rPr lang="en-US" altLang="zh-CN">
                <a:sym typeface="+mn-ea"/>
              </a:rPr>
              <a:t>3 </a:t>
            </a:r>
            <a:r>
              <a:rPr lang="zh-CN" altLang="en-US">
                <a:sym typeface="+mn-ea"/>
              </a:rPr>
              <a:t>表示</a:t>
            </a:r>
            <a:r>
              <a:rPr lang="en-US" altLang="zh-CN">
                <a:sym typeface="+mn-ea"/>
              </a:rPr>
              <a:t>许多生成的三元组具有gold-standard集中不存在的实体</a:t>
            </a:r>
            <a:r>
              <a:rPr lang="zh-CN" altLang="en-US">
                <a:sym typeface="+mn-ea"/>
              </a:rPr>
              <a:t>，通常，这种情况发生在具有多个三元组的句子中。</a:t>
            </a:r>
            <a:endParaRPr lang="zh-CN" altLang="en-US">
              <a:sym typeface="+mn-ea"/>
            </a:endParaRPr>
          </a:p>
        </p:txBody>
      </p:sp>
      <p:pic>
        <p:nvPicPr>
          <p:cNvPr id="8" name="图片 7"/>
          <p:cNvPicPr>
            <a:picLocks noChangeAspect="1"/>
          </p:cNvPicPr>
          <p:nvPr/>
        </p:nvPicPr>
        <p:blipFill>
          <a:blip r:embed="rId1"/>
          <a:stretch>
            <a:fillRect/>
          </a:stretch>
        </p:blipFill>
        <p:spPr>
          <a:xfrm>
            <a:off x="464820" y="939800"/>
            <a:ext cx="10220325" cy="3562350"/>
          </a:xfrm>
          <a:prstGeom prst="rect">
            <a:avLst/>
          </a:prstGeom>
        </p:spPr>
      </p:pic>
    </p:spTree>
  </p:cSld>
  <p:clrMapOvr>
    <a:masterClrMapping/>
  </p:clrMapOvr>
  <p:transition spd="med">
    <p:cut/>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lang="zh-CN" altLang="en-US" sz="8000" dirty="0"/>
              <a:t>谢谢观看！</a:t>
            </a:r>
            <a:endParaRPr lang="zh-CN" altLang="en-US" sz="8000" dirty="0"/>
          </a:p>
        </p:txBody>
      </p:sp>
      <p:sp>
        <p:nvSpPr>
          <p:cNvPr id="3" name="副标题 2"/>
          <p:cNvSpPr>
            <a:spLocks noGrp="1"/>
          </p:cNvSpPr>
          <p:nvPr>
            <p:ph type="subTitle" idx="1"/>
          </p:nvPr>
        </p:nvSpPr>
        <p:spPr/>
        <p:txBody>
          <a:bodyPr/>
          <a:lstStyle/>
          <a:p>
            <a:r>
              <a:rPr lang="en-US" altLang="zh-CN" dirty="0"/>
              <a:t> </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Tree>
  </p:cSld>
  <p:clrMapOvr>
    <a:masterClrMapping/>
  </p:clrMapOvr>
  <p:transition spd="med">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95" y="5102006"/>
            <a:ext cx="12214225" cy="1772503"/>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7" name="矩形 6"/>
          <p:cNvSpPr/>
          <p:nvPr/>
        </p:nvSpPr>
        <p:spPr>
          <a:xfrm>
            <a:off x="0" y="1"/>
            <a:ext cx="12214225" cy="1742422"/>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9" name="菱形 8"/>
          <p:cNvSpPr/>
          <p:nvPr/>
        </p:nvSpPr>
        <p:spPr>
          <a:xfrm>
            <a:off x="2736809" y="2512825"/>
            <a:ext cx="1900990" cy="1690110"/>
          </a:xfrm>
          <a:prstGeom prst="diamond">
            <a:avLst/>
          </a:prstGeom>
          <a:solidFill>
            <a:srgbClr val="0044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233924" y="2930759"/>
            <a:ext cx="906761" cy="85424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410578" y="2874390"/>
            <a:ext cx="385010" cy="1014730"/>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cs typeface="Times New Roman" panose="02020603050405020304" pitchFamily="18" charset="0"/>
              </a:rPr>
              <a:t>2</a:t>
            </a:r>
            <a:endParaRPr lang="zh-CN" altLang="en-US" sz="60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215890" y="2673985"/>
            <a:ext cx="5712460" cy="1753235"/>
          </a:xfrm>
          <a:prstGeom prst="rect">
            <a:avLst/>
          </a:prstGeom>
          <a:noFill/>
        </p:spPr>
        <p:txBody>
          <a:bodyPr wrap="square" rtlCol="0">
            <a:spAutoFit/>
          </a:bodyPr>
          <a:lstStyle/>
          <a:p>
            <a:r>
              <a:rPr lang="zh-CN" altLang="en-US" sz="5400" b="1" dirty="0">
                <a:latin typeface="微软雅黑" panose="020B0503020204020204" pitchFamily="34" charset="-122"/>
                <a:ea typeface="微软雅黑" panose="020B0503020204020204" pitchFamily="34" charset="-122"/>
                <a:cs typeface="微软雅黑" panose="020B0503020204020204" pitchFamily="34" charset="-122"/>
                <a:sym typeface="+mn-ea"/>
              </a:rPr>
              <a:t>隐马尔可夫模型和条件随机场</a:t>
            </a:r>
            <a:endParaRPr lang="zh-CN" altLang="en-US" sz="54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descr="SHU_VI_LOGO.svg"/>
          <p:cNvPicPr>
            <a:picLocks noChangeAspect="1"/>
          </p:cNvPicPr>
          <p:nvPr/>
        </p:nvPicPr>
        <p:blipFill>
          <a:blip r:embed="rId1"/>
          <a:stretch>
            <a:fillRect/>
          </a:stretch>
        </p:blipFill>
        <p:spPr>
          <a:xfrm>
            <a:off x="10928350" y="208915"/>
            <a:ext cx="1056640" cy="1324610"/>
          </a:xfrm>
          <a:prstGeom prst="rect">
            <a:avLst/>
          </a:prstGeom>
        </p:spPr>
      </p:pic>
    </p:spTree>
  </p:cSld>
  <p:clrMapOvr>
    <a:masterClrMapping/>
  </p:clrMapOvr>
  <p:transition spd="med">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隐马尔科夫模型</a:t>
            </a:r>
            <a:endParaRPr kumimoji="1" lang="zh-CN" altLang="en-US"/>
          </a:p>
        </p:txBody>
      </p:sp>
      <p:sp>
        <p:nvSpPr>
          <p:cNvPr id="3" name="内容占位符 2"/>
          <p:cNvSpPr>
            <a:spLocks noGrp="1"/>
          </p:cNvSpPr>
          <p:nvPr>
            <p:ph idx="1"/>
          </p:nvPr>
        </p:nvSpPr>
        <p:spPr/>
        <p:txBody>
          <a:bodyPr/>
          <a:lstStyle/>
          <a:p>
            <a:r>
              <a:rPr kumimoji="1" lang="zh-CN" altLang="en-US"/>
              <a:t>模型概述：</a:t>
            </a:r>
            <a:endParaRPr kumimoji="1" lang="zh-CN" altLang="en-US"/>
          </a:p>
          <a:p>
            <a:endParaRPr kumimoji="1" lang="zh-CN" altLang="en-US"/>
          </a:p>
          <a:p>
            <a:r>
              <a:rPr kumimoji="1" lang="zh-CN" altLang="en-US"/>
              <a:t>有</a:t>
            </a:r>
            <a:r>
              <a:rPr kumimoji="1" lang="en-US" altLang="zh-CN"/>
              <a:t>X,Y</a:t>
            </a:r>
            <a:r>
              <a:rPr kumimoji="1" lang="zh-CN" altLang="en-US"/>
              <a:t>状态序列，</a:t>
            </a:r>
            <a:r>
              <a:rPr kumimoji="1" lang="en-US" altLang="zh-CN"/>
              <a:t>X</a:t>
            </a:r>
            <a:r>
              <a:rPr kumimoji="1" lang="zh-CN" altLang="en-US"/>
              <a:t>序列每个状态的</a:t>
            </a:r>
            <a:endParaRPr kumimoji="1" lang="zh-CN" altLang="en-US"/>
          </a:p>
          <a:p>
            <a:r>
              <a:rPr kumimoji="1" lang="zh-CN" altLang="en-US"/>
              <a:t>分布仅与前一个状态有关。</a:t>
            </a:r>
            <a:r>
              <a:rPr kumimoji="1" lang="en-US" altLang="zh-CN"/>
              <a:t>Y</a:t>
            </a:r>
            <a:r>
              <a:rPr kumimoji="1" lang="zh-CN" altLang="en-US"/>
              <a:t>序列</a:t>
            </a:r>
            <a:endParaRPr kumimoji="1" lang="zh-CN" altLang="en-US"/>
          </a:p>
          <a:p>
            <a:r>
              <a:rPr kumimoji="1" lang="zh-CN" altLang="en-US"/>
              <a:t>的分布只与对应位置上的</a:t>
            </a:r>
            <a:r>
              <a:rPr kumimoji="1" lang="en-US" altLang="zh-CN"/>
              <a:t>X</a:t>
            </a:r>
            <a:r>
              <a:rPr kumimoji="1" lang="zh-CN" altLang="en-US"/>
              <a:t>有关。</a:t>
            </a:r>
            <a:endParaRPr kumimoji="1" lang="zh-CN" altLang="en-US"/>
          </a:p>
          <a:p>
            <a:endParaRPr kumimoji="1" lang="zh-CN" altLang="en-US"/>
          </a:p>
          <a:p>
            <a:r>
              <a:rPr kumimoji="1" lang="zh-CN" altLang="en-US"/>
              <a:t>箭头表示变量是否影响概率分布。</a:t>
            </a:r>
            <a:endParaRPr kumimoji="1" lang="zh-CN" altLang="en-US"/>
          </a:p>
          <a:p>
            <a:r>
              <a:rPr kumimoji="1" lang="en-US" altLang="zh-CN"/>
              <a:t>P(X2|X1,X3,Y1,Y2,Y3)=p(X2|X1)</a:t>
            </a:r>
            <a:endParaRPr kumimoji="1" lang="en-US" altLang="zh-CN"/>
          </a:p>
          <a:p>
            <a:r>
              <a:rPr kumimoji="1" lang="en-US" altLang="zh-CN">
                <a:sym typeface="+mn-ea"/>
              </a:rPr>
              <a:t>P(Y1|X1,X2,X3,Y2,Y3)=p(Y1|X1)</a:t>
            </a:r>
            <a:endParaRPr kumimoji="1" lang="en-US" altLang="zh-CN"/>
          </a:p>
          <a:p>
            <a:endParaRPr kumimoji="1" lang="en-US" altLang="zh-CN"/>
          </a:p>
          <a:p>
            <a:r>
              <a:rPr kumimoji="1" lang="en-US" altLang="zh-CN"/>
              <a:t>X</a:t>
            </a:r>
            <a:r>
              <a:rPr kumimoji="1" lang="zh-CN" altLang="en-US"/>
              <a:t>序列称为隐状态，</a:t>
            </a:r>
            <a:r>
              <a:rPr kumimoji="1" lang="en-US" altLang="zh-CN"/>
              <a:t>Y</a:t>
            </a:r>
            <a:r>
              <a:rPr kumimoji="1" lang="zh-CN" altLang="en-US"/>
              <a:t>序列称为观测状态。</a:t>
            </a:r>
            <a:endParaRPr kumimoji="1" lang="zh-CN" altLang="en-US"/>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7" name="椭圆 6"/>
          <p:cNvSpPr/>
          <p:nvPr/>
        </p:nvSpPr>
        <p:spPr>
          <a:xfrm>
            <a:off x="5379720" y="1318260"/>
            <a:ext cx="811530" cy="811530"/>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rPr>
              <a:t>x1</a:t>
            </a:r>
            <a:endPar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8" name="椭圆 7"/>
          <p:cNvSpPr/>
          <p:nvPr/>
        </p:nvSpPr>
        <p:spPr>
          <a:xfrm>
            <a:off x="7058660" y="1318260"/>
            <a:ext cx="811530" cy="811530"/>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rPr>
              <a:t>x2</a:t>
            </a:r>
            <a:endPar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9" name="椭圆 8"/>
          <p:cNvSpPr/>
          <p:nvPr/>
        </p:nvSpPr>
        <p:spPr>
          <a:xfrm>
            <a:off x="8712835" y="1318260"/>
            <a:ext cx="811530" cy="811530"/>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rPr>
              <a:t>x3</a:t>
            </a:r>
            <a:endPar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4" name="椭圆 13"/>
          <p:cNvSpPr/>
          <p:nvPr/>
        </p:nvSpPr>
        <p:spPr>
          <a:xfrm>
            <a:off x="5379720" y="2574925"/>
            <a:ext cx="811530" cy="811530"/>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rPr>
              <a:t>y1</a:t>
            </a:r>
            <a:endPar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5" name="椭圆 14"/>
          <p:cNvSpPr/>
          <p:nvPr/>
        </p:nvSpPr>
        <p:spPr>
          <a:xfrm>
            <a:off x="7058660" y="2574925"/>
            <a:ext cx="811530" cy="811530"/>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rPr>
              <a:t>y2</a:t>
            </a:r>
            <a:endPar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6" name="椭圆 15"/>
          <p:cNvSpPr/>
          <p:nvPr/>
        </p:nvSpPr>
        <p:spPr>
          <a:xfrm>
            <a:off x="8712835" y="2574925"/>
            <a:ext cx="811530" cy="811530"/>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rPr>
              <a:t>y3</a:t>
            </a:r>
            <a:endPar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7" name="右箭头 16"/>
          <p:cNvSpPr/>
          <p:nvPr/>
        </p:nvSpPr>
        <p:spPr>
          <a:xfrm>
            <a:off x="6433820" y="1487170"/>
            <a:ext cx="466725" cy="473075"/>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9" name="右箭头 18"/>
          <p:cNvSpPr/>
          <p:nvPr/>
        </p:nvSpPr>
        <p:spPr>
          <a:xfrm>
            <a:off x="8058150" y="1487170"/>
            <a:ext cx="466725" cy="473075"/>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20" name="右箭头 19"/>
          <p:cNvSpPr/>
          <p:nvPr/>
        </p:nvSpPr>
        <p:spPr>
          <a:xfrm rot="5400000">
            <a:off x="5594985" y="2191385"/>
            <a:ext cx="381000" cy="38608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21" name="右箭头 20"/>
          <p:cNvSpPr/>
          <p:nvPr/>
        </p:nvSpPr>
        <p:spPr>
          <a:xfrm rot="5400000">
            <a:off x="7273925" y="2191385"/>
            <a:ext cx="381000" cy="38608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22" name="右箭头 21"/>
          <p:cNvSpPr/>
          <p:nvPr/>
        </p:nvSpPr>
        <p:spPr>
          <a:xfrm rot="5400000">
            <a:off x="8927465" y="2191385"/>
            <a:ext cx="381000" cy="38608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Tree>
  </p:cSld>
  <p:clrMapOvr>
    <a:masterClrMapping/>
  </p:clrMapOvr>
  <p:transition spd="med">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隐马尔科夫模型</a:t>
            </a:r>
            <a:endParaRPr kumimoji="1" lang="zh-CN" altLang="en-US"/>
          </a:p>
        </p:txBody>
      </p:sp>
      <p:sp>
        <p:nvSpPr>
          <p:cNvPr id="3" name="内容占位符 2"/>
          <p:cNvSpPr>
            <a:spLocks noGrp="1"/>
          </p:cNvSpPr>
          <p:nvPr>
            <p:ph idx="1"/>
          </p:nvPr>
        </p:nvSpPr>
        <p:spPr/>
        <p:txBody>
          <a:bodyPr/>
          <a:lstStyle/>
          <a:p>
            <a:r>
              <a:rPr kumimoji="1" lang="zh-CN" altLang="en-US"/>
              <a:t>模型细节：</a:t>
            </a:r>
            <a:endParaRPr kumimoji="1" lang="zh-CN" altLang="en-US"/>
          </a:p>
          <a:p>
            <a:endParaRPr kumimoji="1" lang="zh-CN" altLang="en-US"/>
          </a:p>
          <a:p>
            <a:r>
              <a:rPr kumimoji="1" lang="en-US" altLang="zh-CN"/>
              <a:t>xi</a:t>
            </a:r>
            <a:r>
              <a:rPr kumimoji="1" lang="zh-CN" altLang="en-US"/>
              <a:t>从隐状态集合</a:t>
            </a:r>
            <a:r>
              <a:rPr kumimoji="1" lang="en-US" altLang="zh-CN"/>
              <a:t>Q</a:t>
            </a:r>
            <a:r>
              <a:rPr kumimoji="1" lang="en-US" altLang="en-US"/>
              <a:t>={q1~qK}</a:t>
            </a:r>
            <a:r>
              <a:rPr kumimoji="1" lang="zh-CN" altLang="en-US"/>
              <a:t>中取值，共有</a:t>
            </a:r>
            <a:r>
              <a:rPr kumimoji="1" lang="en-US" altLang="zh-CN"/>
              <a:t>K</a:t>
            </a:r>
            <a:r>
              <a:rPr kumimoji="1" lang="zh-CN" altLang="en-US"/>
              <a:t>个状态。</a:t>
            </a:r>
            <a:endParaRPr kumimoji="1" lang="zh-CN" altLang="en-US"/>
          </a:p>
          <a:p>
            <a:r>
              <a:rPr kumimoji="1" lang="en-US" altLang="zh-CN"/>
              <a:t>yi</a:t>
            </a:r>
            <a:r>
              <a:rPr kumimoji="1" lang="zh-CN" altLang="en-US"/>
              <a:t>从观测状态集合</a:t>
            </a:r>
            <a:r>
              <a:rPr kumimoji="1" lang="en-US" altLang="zh-CN"/>
              <a:t>V={v1~vL}</a:t>
            </a:r>
            <a:r>
              <a:rPr kumimoji="1" lang="zh-CN" altLang="en-US"/>
              <a:t>中取值，有</a:t>
            </a:r>
            <a:r>
              <a:rPr kumimoji="1" lang="en-US" altLang="zh-CN"/>
              <a:t>L</a:t>
            </a:r>
            <a:r>
              <a:rPr kumimoji="1" lang="zh-CN" altLang="en-US"/>
              <a:t>个观测。</a:t>
            </a:r>
            <a:endParaRPr kumimoji="1" lang="zh-CN" altLang="en-US"/>
          </a:p>
          <a:p>
            <a:endParaRPr kumimoji="1" lang="zh-CN" altLang="en-US"/>
          </a:p>
          <a:p>
            <a:r>
              <a:rPr kumimoji="1" lang="zh-CN" altLang="en-US"/>
              <a:t>设某状态如</a:t>
            </a:r>
            <a:r>
              <a:rPr kumimoji="1" lang="en-US" altLang="zh-CN"/>
              <a:t>x2=qi</a:t>
            </a:r>
            <a:r>
              <a:rPr kumimoji="1" lang="zh-CN" altLang="en-US"/>
              <a:t>时，下个状态</a:t>
            </a:r>
            <a:r>
              <a:rPr kumimoji="1" lang="en-US" altLang="zh-CN"/>
              <a:t>x3=qj</a:t>
            </a:r>
            <a:r>
              <a:rPr kumimoji="1" lang="zh-CN" altLang="zh-CN"/>
              <a:t>的概率为</a:t>
            </a:r>
            <a:r>
              <a:rPr kumimoji="1" lang="en-US" altLang="zh-CN"/>
              <a:t>Aij</a:t>
            </a:r>
            <a:r>
              <a:rPr kumimoji="1" lang="zh-CN" altLang="en-US"/>
              <a:t>，</a:t>
            </a:r>
            <a:endParaRPr kumimoji="1" lang="zh-CN" altLang="en-US"/>
          </a:p>
          <a:p>
            <a:r>
              <a:rPr kumimoji="1" lang="zh-CN" altLang="en-US"/>
              <a:t>以此类推可得转移矩阵</a:t>
            </a:r>
            <a:r>
              <a:rPr kumimoji="1" lang="en-US" altLang="zh-CN"/>
              <a:t>A</a:t>
            </a:r>
            <a:r>
              <a:rPr kumimoji="1" lang="zh-CN" altLang="en-US"/>
              <a:t>。</a:t>
            </a:r>
            <a:endParaRPr kumimoji="1" lang="zh-CN" altLang="en-US"/>
          </a:p>
          <a:p>
            <a:r>
              <a:rPr kumimoji="1" lang="en-US" altLang="zh-CN"/>
              <a:t>A</a:t>
            </a:r>
            <a:r>
              <a:rPr kumimoji="1" lang="zh-CN" altLang="en-US"/>
              <a:t>（大小</a:t>
            </a:r>
            <a:r>
              <a:rPr kumimoji="1" lang="en-US" altLang="zh-CN"/>
              <a:t>K*K</a:t>
            </a:r>
            <a:r>
              <a:rPr kumimoji="1" lang="zh-CN" altLang="en-US"/>
              <a:t>）描述了前一个隐状态为</a:t>
            </a:r>
            <a:r>
              <a:rPr kumimoji="1" lang="en-US" altLang="zh-CN"/>
              <a:t>qi</a:t>
            </a:r>
            <a:r>
              <a:rPr kumimoji="1" lang="zh-CN" altLang="en-US"/>
              <a:t>时，下一个隐状态从</a:t>
            </a:r>
            <a:r>
              <a:rPr kumimoji="1" lang="en-US" altLang="zh-CN"/>
              <a:t>Q</a:t>
            </a:r>
            <a:r>
              <a:rPr kumimoji="1" lang="zh-CN" altLang="en-US"/>
              <a:t>集合中取值的概率分布。</a:t>
            </a:r>
            <a:endParaRPr kumimoji="1" lang="zh-CN" altLang="en-US"/>
          </a:p>
          <a:p>
            <a:r>
              <a:rPr kumimoji="1" lang="zh-CN" altLang="en-US"/>
              <a:t>同理定义发射矩阵</a:t>
            </a:r>
            <a:r>
              <a:rPr kumimoji="1" lang="en-US" altLang="zh-CN"/>
              <a:t>B</a:t>
            </a:r>
            <a:r>
              <a:rPr kumimoji="1" lang="zh-CN" altLang="en-US"/>
              <a:t>（大小</a:t>
            </a:r>
            <a:r>
              <a:rPr kumimoji="1" lang="en-US" altLang="zh-CN"/>
              <a:t>K*L</a:t>
            </a:r>
            <a:r>
              <a:rPr kumimoji="1" lang="zh-CN" altLang="en-US"/>
              <a:t>），表示隐状态</a:t>
            </a:r>
            <a:r>
              <a:rPr kumimoji="1" lang="en-US" altLang="zh-CN"/>
              <a:t>q</a:t>
            </a:r>
            <a:r>
              <a:rPr kumimoji="1" lang="zh-CN" altLang="en-US"/>
              <a:t>对观测状态</a:t>
            </a:r>
            <a:r>
              <a:rPr kumimoji="1" lang="en-US" altLang="zh-CN"/>
              <a:t>v</a:t>
            </a:r>
            <a:r>
              <a:rPr kumimoji="1" lang="zh-CN" altLang="en-US"/>
              <a:t>概率分布的影响</a:t>
            </a:r>
            <a:endParaRPr kumimoji="1" lang="zh-CN" altLang="en-US"/>
          </a:p>
          <a:p>
            <a:pPr marL="0" indent="0">
              <a:buNone/>
            </a:pPr>
            <a:endParaRPr kumimoji="1" lang="zh-CN" altLang="en-US"/>
          </a:p>
          <a:p>
            <a:endParaRPr kumimoji="1" lang="zh-CN" altLang="en-US"/>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7" name="椭圆 6"/>
          <p:cNvSpPr/>
          <p:nvPr/>
        </p:nvSpPr>
        <p:spPr>
          <a:xfrm>
            <a:off x="7256145" y="1399540"/>
            <a:ext cx="811530" cy="811530"/>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rPr>
              <a:t>x1</a:t>
            </a:r>
            <a:endPar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8" name="椭圆 7"/>
          <p:cNvSpPr/>
          <p:nvPr/>
        </p:nvSpPr>
        <p:spPr>
          <a:xfrm>
            <a:off x="8935085" y="1399540"/>
            <a:ext cx="811530" cy="811530"/>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rPr>
              <a:t>x2</a:t>
            </a:r>
            <a:endPar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9" name="椭圆 8"/>
          <p:cNvSpPr/>
          <p:nvPr/>
        </p:nvSpPr>
        <p:spPr>
          <a:xfrm>
            <a:off x="10589260" y="1399540"/>
            <a:ext cx="811530" cy="811530"/>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rPr>
              <a:t>x3</a:t>
            </a:r>
            <a:endPar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4" name="椭圆 13"/>
          <p:cNvSpPr/>
          <p:nvPr/>
        </p:nvSpPr>
        <p:spPr>
          <a:xfrm>
            <a:off x="7256145" y="2656205"/>
            <a:ext cx="811530" cy="811530"/>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rPr>
              <a:t>y1</a:t>
            </a:r>
            <a:endPar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5" name="椭圆 14"/>
          <p:cNvSpPr/>
          <p:nvPr/>
        </p:nvSpPr>
        <p:spPr>
          <a:xfrm>
            <a:off x="8935085" y="2656205"/>
            <a:ext cx="811530" cy="811530"/>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rPr>
              <a:t>y2</a:t>
            </a:r>
            <a:endPar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6" name="椭圆 15"/>
          <p:cNvSpPr/>
          <p:nvPr/>
        </p:nvSpPr>
        <p:spPr>
          <a:xfrm>
            <a:off x="10589260" y="2656205"/>
            <a:ext cx="811530" cy="811530"/>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rPr>
              <a:t>y3</a:t>
            </a:r>
            <a:endPar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7" name="右箭头 16"/>
          <p:cNvSpPr/>
          <p:nvPr/>
        </p:nvSpPr>
        <p:spPr>
          <a:xfrm>
            <a:off x="8310245" y="1568450"/>
            <a:ext cx="466725" cy="473075"/>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9" name="右箭头 18"/>
          <p:cNvSpPr/>
          <p:nvPr/>
        </p:nvSpPr>
        <p:spPr>
          <a:xfrm>
            <a:off x="9934575" y="1568450"/>
            <a:ext cx="466725" cy="473075"/>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20" name="右箭头 19"/>
          <p:cNvSpPr/>
          <p:nvPr/>
        </p:nvSpPr>
        <p:spPr>
          <a:xfrm rot="5400000">
            <a:off x="7471410" y="2272665"/>
            <a:ext cx="381000" cy="38608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21" name="右箭头 20"/>
          <p:cNvSpPr/>
          <p:nvPr/>
        </p:nvSpPr>
        <p:spPr>
          <a:xfrm rot="5400000">
            <a:off x="9150350" y="2272665"/>
            <a:ext cx="381000" cy="38608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22" name="右箭头 21"/>
          <p:cNvSpPr/>
          <p:nvPr/>
        </p:nvSpPr>
        <p:spPr>
          <a:xfrm rot="5400000">
            <a:off x="10803890" y="2272665"/>
            <a:ext cx="381000" cy="38608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0" name="文本框 9"/>
          <p:cNvSpPr txBox="1"/>
          <p:nvPr/>
        </p:nvSpPr>
        <p:spPr>
          <a:xfrm>
            <a:off x="8310245" y="1200150"/>
            <a:ext cx="1113155" cy="368300"/>
          </a:xfrm>
          <a:prstGeom prst="rect">
            <a:avLst/>
          </a:prstGeom>
          <a:noFill/>
        </p:spPr>
        <p:txBody>
          <a:bodyPr wrap="square" rtlCol="0">
            <a:spAutoFit/>
          </a:bodyPr>
          <a:lstStyle/>
          <a:p>
            <a:r>
              <a:rPr lang="en-US" altLang="zh-CN"/>
              <a:t>A</a:t>
            </a:r>
            <a:endParaRPr lang="en-US" altLang="zh-CN"/>
          </a:p>
        </p:txBody>
      </p:sp>
      <p:sp>
        <p:nvSpPr>
          <p:cNvPr id="11" name="文本框 10"/>
          <p:cNvSpPr txBox="1"/>
          <p:nvPr/>
        </p:nvSpPr>
        <p:spPr>
          <a:xfrm>
            <a:off x="10041255" y="1200150"/>
            <a:ext cx="1113155" cy="368300"/>
          </a:xfrm>
          <a:prstGeom prst="rect">
            <a:avLst/>
          </a:prstGeom>
          <a:noFill/>
        </p:spPr>
        <p:txBody>
          <a:bodyPr wrap="square" rtlCol="0">
            <a:spAutoFit/>
          </a:bodyPr>
          <a:lstStyle/>
          <a:p>
            <a:r>
              <a:rPr lang="en-US" altLang="zh-CN"/>
              <a:t>A</a:t>
            </a:r>
            <a:endParaRPr lang="en-US" altLang="zh-CN"/>
          </a:p>
        </p:txBody>
      </p:sp>
      <p:sp>
        <p:nvSpPr>
          <p:cNvPr id="12" name="文本框 11"/>
          <p:cNvSpPr txBox="1"/>
          <p:nvPr/>
        </p:nvSpPr>
        <p:spPr>
          <a:xfrm>
            <a:off x="7821930" y="2287905"/>
            <a:ext cx="1113155" cy="368300"/>
          </a:xfrm>
          <a:prstGeom prst="rect">
            <a:avLst/>
          </a:prstGeom>
          <a:noFill/>
        </p:spPr>
        <p:txBody>
          <a:bodyPr wrap="square" rtlCol="0">
            <a:spAutoFit/>
          </a:bodyPr>
          <a:lstStyle/>
          <a:p>
            <a:r>
              <a:rPr lang="en-US" altLang="zh-CN"/>
              <a:t>B</a:t>
            </a:r>
            <a:endParaRPr lang="en-US" altLang="zh-CN"/>
          </a:p>
        </p:txBody>
      </p:sp>
      <p:sp>
        <p:nvSpPr>
          <p:cNvPr id="13" name="文本框 12"/>
          <p:cNvSpPr txBox="1"/>
          <p:nvPr/>
        </p:nvSpPr>
        <p:spPr>
          <a:xfrm>
            <a:off x="9533890" y="2275205"/>
            <a:ext cx="1113155" cy="368300"/>
          </a:xfrm>
          <a:prstGeom prst="rect">
            <a:avLst/>
          </a:prstGeom>
          <a:noFill/>
        </p:spPr>
        <p:txBody>
          <a:bodyPr wrap="square" rtlCol="0">
            <a:spAutoFit/>
          </a:bodyPr>
          <a:lstStyle/>
          <a:p>
            <a:r>
              <a:rPr lang="en-US" altLang="zh-CN"/>
              <a:t>B</a:t>
            </a:r>
            <a:endParaRPr lang="en-US" altLang="zh-CN"/>
          </a:p>
        </p:txBody>
      </p:sp>
      <p:sp>
        <p:nvSpPr>
          <p:cNvPr id="18" name="文本框 17"/>
          <p:cNvSpPr txBox="1"/>
          <p:nvPr/>
        </p:nvSpPr>
        <p:spPr>
          <a:xfrm>
            <a:off x="11187430" y="2287905"/>
            <a:ext cx="1113155" cy="368300"/>
          </a:xfrm>
          <a:prstGeom prst="rect">
            <a:avLst/>
          </a:prstGeom>
          <a:noFill/>
        </p:spPr>
        <p:txBody>
          <a:bodyPr wrap="square" rtlCol="0">
            <a:spAutoFit/>
          </a:bodyPr>
          <a:lstStyle/>
          <a:p>
            <a:r>
              <a:rPr lang="en-US" altLang="zh-CN"/>
              <a:t>B</a:t>
            </a:r>
            <a:endParaRPr lang="en-US" altLang="zh-CN"/>
          </a:p>
        </p:txBody>
      </p:sp>
    </p:spTree>
  </p:cSld>
  <p:clrMapOvr>
    <a:masterClrMapping/>
  </p:clrMapOvr>
  <p:transition spd="med">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隐马尔科夫模型</a:t>
            </a:r>
            <a:endParaRPr kumimoji="1" lang="zh-CN" altLang="en-US"/>
          </a:p>
        </p:txBody>
      </p:sp>
      <p:sp>
        <p:nvSpPr>
          <p:cNvPr id="3" name="内容占位符 2"/>
          <p:cNvSpPr>
            <a:spLocks noGrp="1"/>
          </p:cNvSpPr>
          <p:nvPr>
            <p:ph idx="1"/>
          </p:nvPr>
        </p:nvSpPr>
        <p:spPr/>
        <p:txBody>
          <a:bodyPr/>
          <a:lstStyle/>
          <a:p>
            <a:r>
              <a:rPr kumimoji="1" lang="en-US" altLang="zh-CN"/>
              <a:t>A</a:t>
            </a:r>
            <a:r>
              <a:rPr kumimoji="1" lang="zh-CN" altLang="en-US"/>
              <a:t>的一个例子，此处设隐状态只有</a:t>
            </a:r>
            <a:r>
              <a:rPr kumimoji="1" lang="en-US" altLang="zh-CN"/>
              <a:t>3</a:t>
            </a:r>
            <a:r>
              <a:rPr kumimoji="1" lang="zh-CN" altLang="en-US"/>
              <a:t>种：</a:t>
            </a:r>
            <a:endParaRPr kumimoji="1" lang="zh-CN" altLang="en-US"/>
          </a:p>
          <a:p>
            <a:endParaRPr kumimoji="1" lang="zh-CN" altLang="en-US"/>
          </a:p>
          <a:p>
            <a:pPr marL="0" indent="0">
              <a:buNone/>
            </a:pPr>
            <a:endParaRPr kumimoji="1" lang="zh-CN" altLang="en-US"/>
          </a:p>
          <a:p>
            <a:endParaRPr kumimoji="1" lang="zh-CN" altLang="en-US"/>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18" name="文本框 17"/>
          <p:cNvSpPr txBox="1"/>
          <p:nvPr/>
        </p:nvSpPr>
        <p:spPr>
          <a:xfrm>
            <a:off x="11187430" y="2287905"/>
            <a:ext cx="1113155" cy="368300"/>
          </a:xfrm>
          <a:prstGeom prst="rect">
            <a:avLst/>
          </a:prstGeom>
          <a:noFill/>
        </p:spPr>
        <p:txBody>
          <a:bodyPr wrap="square" rtlCol="0">
            <a:spAutoFit/>
          </a:bodyPr>
          <a:lstStyle/>
          <a:p>
            <a:r>
              <a:rPr lang="en-US" altLang="zh-CN"/>
              <a:t>B</a:t>
            </a:r>
            <a:endParaRPr lang="en-US" altLang="zh-CN"/>
          </a:p>
        </p:txBody>
      </p:sp>
      <p:sp>
        <p:nvSpPr>
          <p:cNvPr id="24" name="文本框 23"/>
          <p:cNvSpPr txBox="1"/>
          <p:nvPr/>
        </p:nvSpPr>
        <p:spPr>
          <a:xfrm>
            <a:off x="1499235" y="4168140"/>
            <a:ext cx="5523230" cy="460375"/>
          </a:xfrm>
          <a:prstGeom prst="rect">
            <a:avLst/>
          </a:prstGeom>
          <a:noFill/>
        </p:spPr>
        <p:txBody>
          <a:bodyPr wrap="square" rtlCol="0">
            <a:spAutoFit/>
          </a:bodyPr>
          <a:lstStyle/>
          <a:p>
            <a:r>
              <a:rPr lang="zh-CN" altLang="zh-CN" sz="2400"/>
              <a:t>前一个状态</a:t>
            </a:r>
            <a:endParaRPr lang="zh-CN" altLang="zh-CN" sz="2400"/>
          </a:p>
        </p:txBody>
      </p:sp>
      <p:sp>
        <p:nvSpPr>
          <p:cNvPr id="26" name="文本框 25"/>
          <p:cNvSpPr txBox="1"/>
          <p:nvPr/>
        </p:nvSpPr>
        <p:spPr>
          <a:xfrm>
            <a:off x="5576570" y="1972310"/>
            <a:ext cx="3157855" cy="460375"/>
          </a:xfrm>
          <a:prstGeom prst="rect">
            <a:avLst/>
          </a:prstGeom>
          <a:noFill/>
        </p:spPr>
        <p:txBody>
          <a:bodyPr wrap="square" rtlCol="0">
            <a:spAutoFit/>
          </a:bodyPr>
          <a:lstStyle/>
          <a:p>
            <a:r>
              <a:rPr lang="zh-CN" altLang="en-US" sz="2400"/>
              <a:t>后一个状态</a:t>
            </a:r>
            <a:endParaRPr lang="zh-CN" altLang="en-US" sz="2400"/>
          </a:p>
        </p:txBody>
      </p:sp>
      <p:pic>
        <p:nvPicPr>
          <p:cNvPr id="27" name="图片 26"/>
          <p:cNvPicPr>
            <a:picLocks noChangeAspect="1"/>
          </p:cNvPicPr>
          <p:nvPr/>
        </p:nvPicPr>
        <p:blipFill>
          <a:blip r:embed="rId1"/>
          <a:stretch>
            <a:fillRect/>
          </a:stretch>
        </p:blipFill>
        <p:spPr>
          <a:xfrm>
            <a:off x="3345180" y="2656205"/>
            <a:ext cx="6057900" cy="2537460"/>
          </a:xfrm>
          <a:prstGeom prst="rect">
            <a:avLst/>
          </a:prstGeom>
        </p:spPr>
      </p:pic>
    </p:spTree>
  </p:cSld>
  <p:clrMapOvr>
    <a:masterClrMapping/>
  </p:clrMapOvr>
  <p:transition spd="med">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隐马尔科夫模型</a:t>
            </a:r>
            <a:endParaRPr kumimoji="1" lang="zh-CN" altLang="en-US"/>
          </a:p>
        </p:txBody>
      </p:sp>
      <p:sp>
        <p:nvSpPr>
          <p:cNvPr id="3" name="内容占位符 2"/>
          <p:cNvSpPr>
            <a:spLocks noGrp="1"/>
          </p:cNvSpPr>
          <p:nvPr>
            <p:ph idx="1"/>
          </p:nvPr>
        </p:nvSpPr>
        <p:spPr/>
        <p:txBody>
          <a:bodyPr/>
          <a:lstStyle/>
          <a:p>
            <a:r>
              <a:rPr kumimoji="1" lang="zh-CN" altLang="en-US"/>
              <a:t>模型总结：</a:t>
            </a:r>
            <a:endParaRPr kumimoji="1" lang="zh-CN" altLang="en-US"/>
          </a:p>
          <a:p>
            <a:r>
              <a:rPr kumimoji="1" lang="zh-CN" altLang="en-US"/>
              <a:t>加入第一个状态的概率分布</a:t>
            </a:r>
            <a:r>
              <a:rPr kumimoji="1" lang="en-US" altLang="zh-CN"/>
              <a:t>π</a:t>
            </a:r>
            <a:r>
              <a:rPr kumimoji="1" lang="zh-CN" altLang="en-US"/>
              <a:t>后，一个隐马尔科夫链有五个要素</a:t>
            </a:r>
            <a:r>
              <a:rPr kumimoji="1" lang="en-US" altLang="en-US"/>
              <a:t>(X,Y,A,B,</a:t>
            </a:r>
            <a:r>
              <a:rPr kumimoji="1" lang="en-US" altLang="zh-CN"/>
              <a:t>π</a:t>
            </a:r>
            <a:r>
              <a:rPr kumimoji="1" lang="en-US" altLang="en-US"/>
              <a:t>)</a:t>
            </a:r>
            <a:endParaRPr kumimoji="1" lang="en-US" altLang="en-US"/>
          </a:p>
          <a:p>
            <a:r>
              <a:rPr kumimoji="1" lang="en-US" altLang="zh-CN"/>
              <a:t>X</a:t>
            </a:r>
            <a:r>
              <a:rPr kumimoji="1" lang="zh-CN" altLang="en-US"/>
              <a:t>序列，</a:t>
            </a:r>
            <a:r>
              <a:rPr kumimoji="1" lang="en-US" altLang="zh-CN"/>
              <a:t>Y</a:t>
            </a:r>
            <a:r>
              <a:rPr kumimoji="1" lang="zh-CN" altLang="en-US"/>
              <a:t>序列，转移矩阵</a:t>
            </a:r>
            <a:r>
              <a:rPr kumimoji="1" lang="en-US" altLang="zh-CN"/>
              <a:t>A</a:t>
            </a:r>
            <a:r>
              <a:rPr kumimoji="1" lang="zh-CN" altLang="en-US"/>
              <a:t>，发射矩阵</a:t>
            </a:r>
            <a:r>
              <a:rPr kumimoji="1" lang="en-US" altLang="zh-CN"/>
              <a:t>B</a:t>
            </a:r>
            <a:r>
              <a:rPr kumimoji="1" lang="zh-CN" altLang="en-US"/>
              <a:t>，</a:t>
            </a:r>
            <a:r>
              <a:rPr kumimoji="1" lang="en-US" altLang="zh-CN"/>
              <a:t>x1</a:t>
            </a:r>
            <a:r>
              <a:rPr kumimoji="1" lang="zh-CN" altLang="en-US"/>
              <a:t>状态的概率分布</a:t>
            </a:r>
            <a:r>
              <a:rPr kumimoji="1" lang="en-US" altLang="zh-CN"/>
              <a:t>π</a:t>
            </a:r>
            <a:endParaRPr kumimoji="1" lang="en-US" altLang="zh-CN"/>
          </a:p>
          <a:p>
            <a:r>
              <a:rPr kumimoji="1" lang="zh-CN" altLang="en-US">
                <a:sym typeface="+mn-ea"/>
              </a:rPr>
              <a:t>隐状态取值集合</a:t>
            </a:r>
            <a:r>
              <a:rPr kumimoji="1" lang="en-US" altLang="zh-CN">
                <a:sym typeface="+mn-ea"/>
              </a:rPr>
              <a:t>Q</a:t>
            </a:r>
            <a:r>
              <a:rPr kumimoji="1" lang="zh-CN" altLang="en-US">
                <a:sym typeface="+mn-ea"/>
              </a:rPr>
              <a:t>和观测状态取值集合</a:t>
            </a:r>
            <a:r>
              <a:rPr kumimoji="1" lang="en-US" altLang="zh-CN">
                <a:sym typeface="+mn-ea"/>
              </a:rPr>
              <a:t>V</a:t>
            </a:r>
            <a:r>
              <a:rPr kumimoji="1" lang="zh-CN" altLang="en-US">
                <a:sym typeface="+mn-ea"/>
              </a:rPr>
              <a:t>默认已知。</a:t>
            </a:r>
            <a:endParaRPr kumimoji="1" lang="en-US" altLang="zh-CN"/>
          </a:p>
          <a:p>
            <a:endParaRPr kumimoji="1" lang="en-US" altLang="zh-CN"/>
          </a:p>
          <a:p>
            <a:r>
              <a:rPr kumimoji="1" lang="zh-CN" altLang="en-US"/>
              <a:t>接下来求解如下问题：</a:t>
            </a:r>
            <a:endParaRPr kumimoji="1" lang="zh-CN" altLang="en-US"/>
          </a:p>
          <a:p>
            <a:r>
              <a:rPr kumimoji="1" lang="zh-CN" altLang="en-US"/>
              <a:t>已知</a:t>
            </a:r>
            <a:r>
              <a:rPr kumimoji="1" lang="en-US" altLang="zh-CN"/>
              <a:t>Y</a:t>
            </a:r>
            <a:r>
              <a:rPr kumimoji="1" lang="zh-CN" altLang="en-US"/>
              <a:t>，</a:t>
            </a:r>
            <a:r>
              <a:rPr kumimoji="1" lang="en-US" altLang="zh-CN"/>
              <a:t>A</a:t>
            </a:r>
            <a:r>
              <a:rPr kumimoji="1" lang="zh-CN" altLang="en-US"/>
              <a:t>，</a:t>
            </a:r>
            <a:r>
              <a:rPr kumimoji="1" lang="en-US" altLang="zh-CN"/>
              <a:t>B</a:t>
            </a:r>
            <a:r>
              <a:rPr kumimoji="1" lang="zh-CN" altLang="en-US"/>
              <a:t>，</a:t>
            </a:r>
            <a:r>
              <a:rPr kumimoji="1" lang="en-US" altLang="zh-CN"/>
              <a:t>π</a:t>
            </a:r>
            <a:r>
              <a:rPr kumimoji="1" lang="zh-CN" altLang="en-US"/>
              <a:t>，求使得</a:t>
            </a:r>
            <a:r>
              <a:rPr kumimoji="1" lang="en-US" altLang="zh-CN"/>
              <a:t>P</a:t>
            </a:r>
            <a:r>
              <a:rPr kumimoji="1" lang="zh-CN" altLang="en-US"/>
              <a:t>（</a:t>
            </a:r>
            <a:r>
              <a:rPr kumimoji="1" lang="en-US" altLang="zh-CN"/>
              <a:t>X|Y</a:t>
            </a:r>
            <a:r>
              <a:rPr kumimoji="1" lang="zh-CN" altLang="en-US"/>
              <a:t>）最大的</a:t>
            </a:r>
            <a:r>
              <a:rPr kumimoji="1" lang="en-US" altLang="zh-CN"/>
              <a:t>X</a:t>
            </a:r>
            <a:r>
              <a:rPr kumimoji="1" lang="zh-CN" altLang="en-US"/>
              <a:t>序列。</a:t>
            </a:r>
            <a:endParaRPr kumimoji="1" lang="zh-CN" altLang="en-US"/>
          </a:p>
          <a:p>
            <a:pPr marL="0" indent="0">
              <a:buNone/>
            </a:pPr>
            <a:endParaRPr kumimoji="1" lang="zh-CN" altLang="en-US"/>
          </a:p>
          <a:p>
            <a:endParaRPr kumimoji="1" lang="zh-CN" altLang="en-US"/>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18" name="文本框 17"/>
          <p:cNvSpPr txBox="1"/>
          <p:nvPr/>
        </p:nvSpPr>
        <p:spPr>
          <a:xfrm>
            <a:off x="11187430" y="2287905"/>
            <a:ext cx="1113155" cy="368300"/>
          </a:xfrm>
          <a:prstGeom prst="rect">
            <a:avLst/>
          </a:prstGeom>
          <a:noFill/>
        </p:spPr>
        <p:txBody>
          <a:bodyPr wrap="square" rtlCol="0">
            <a:spAutoFit/>
          </a:bodyPr>
          <a:lstStyle/>
          <a:p>
            <a:r>
              <a:rPr lang="en-US" altLang="zh-CN"/>
              <a:t>B</a:t>
            </a:r>
            <a:endParaRPr lang="en-US" altLang="zh-CN"/>
          </a:p>
        </p:txBody>
      </p:sp>
    </p:spTree>
  </p:cSld>
  <p:clrMapOvr>
    <a:masterClrMapping/>
  </p:clrMapOvr>
  <p:transition spd="med">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隐马尔科夫模型</a:t>
            </a:r>
            <a:endParaRPr kumimoji="1" lang="zh-CN" altLang="en-US"/>
          </a:p>
        </p:txBody>
      </p:sp>
      <p:sp>
        <p:nvSpPr>
          <p:cNvPr id="3" name="内容占位符 2"/>
          <p:cNvSpPr>
            <a:spLocks noGrp="1"/>
          </p:cNvSpPr>
          <p:nvPr>
            <p:ph idx="1"/>
          </p:nvPr>
        </p:nvSpPr>
        <p:spPr/>
        <p:txBody>
          <a:bodyPr/>
          <a:lstStyle/>
          <a:p>
            <a:pPr marL="0" indent="0">
              <a:buNone/>
            </a:pPr>
            <a:r>
              <a:rPr kumimoji="1" lang="zh-CN"/>
              <a:t>求解方法：</a:t>
            </a:r>
            <a:endParaRPr kumimoji="1" lang="zh-CN"/>
          </a:p>
          <a:p>
            <a:pPr marL="0" indent="0">
              <a:buNone/>
            </a:pPr>
            <a:r>
              <a:rPr kumimoji="1" lang="zh-CN"/>
              <a:t>因为</a:t>
            </a:r>
            <a:r>
              <a:rPr kumimoji="1" lang="en-US" altLang="zh-CN"/>
              <a:t>P(X|Y)</a:t>
            </a:r>
            <a:r>
              <a:rPr kumimoji="1" lang="zh-CN" altLang="en-US"/>
              <a:t>在</a:t>
            </a:r>
            <a:r>
              <a:rPr kumimoji="1" lang="en-US" altLang="zh-CN"/>
              <a:t>Y</a:t>
            </a:r>
            <a:r>
              <a:rPr kumimoji="1" lang="zh-CN" altLang="en-US"/>
              <a:t>给定时正比于</a:t>
            </a:r>
            <a:r>
              <a:rPr kumimoji="1" lang="en-US" altLang="zh-CN"/>
              <a:t>P</a:t>
            </a:r>
            <a:r>
              <a:rPr kumimoji="1" lang="en-US" altLang="en-US"/>
              <a:t>(X,Y)</a:t>
            </a:r>
            <a:r>
              <a:rPr kumimoji="1" lang="zh-CN" altLang="en-US"/>
              <a:t>，所以求后者即可。</a:t>
            </a:r>
            <a:endParaRPr kumimoji="1" lang="zh-CN"/>
          </a:p>
          <a:p>
            <a:pPr marL="0" indent="0">
              <a:buNone/>
            </a:pPr>
            <a:r>
              <a:rPr kumimoji="1" lang="zh-CN"/>
              <a:t>若我们得到了一个</a:t>
            </a:r>
            <a:r>
              <a:rPr kumimoji="1" lang="en-US" altLang="zh-CN"/>
              <a:t>X</a:t>
            </a:r>
            <a:r>
              <a:rPr kumimoji="1" lang="zh-CN" altLang="en-US"/>
              <a:t>，我们可以用以下公式验证</a:t>
            </a:r>
            <a:r>
              <a:rPr kumimoji="1" lang="en-US" altLang="zh-CN"/>
              <a:t>X</a:t>
            </a:r>
            <a:r>
              <a:rPr kumimoji="1" lang="zh-CN" altLang="en-US"/>
              <a:t>的概率。</a:t>
            </a:r>
            <a:endParaRPr kumimoji="1" lang="zh-CN"/>
          </a:p>
          <a:p>
            <a:pPr marL="0" indent="0">
              <a:buNone/>
            </a:pPr>
            <a:endParaRPr kumimoji="1" lang="zh-CN"/>
          </a:p>
          <a:p>
            <a:endParaRPr kumimoji="1" lang="zh-CN" altLang="en-US"/>
          </a:p>
          <a:p>
            <a:endParaRPr kumimoji="1" lang="zh-CN" altLang="en-US"/>
          </a:p>
          <a:p>
            <a:endParaRPr kumimoji="1" lang="zh-CN" altLang="en-US"/>
          </a:p>
          <a:p>
            <a:r>
              <a:rPr kumimoji="1" lang="zh-CN" altLang="en-US"/>
              <a:t>                             由</a:t>
            </a:r>
            <a:r>
              <a:rPr kumimoji="1" lang="en-US" altLang="zh-CN"/>
              <a:t>π</a:t>
            </a:r>
            <a:r>
              <a:rPr kumimoji="1" lang="zh-CN" altLang="en-US"/>
              <a:t>得到       由</a:t>
            </a:r>
            <a:r>
              <a:rPr kumimoji="1" lang="en-US" altLang="zh-CN"/>
              <a:t>B</a:t>
            </a:r>
            <a:r>
              <a:rPr kumimoji="1" lang="zh-CN" altLang="en-US"/>
              <a:t>得到                          由</a:t>
            </a:r>
            <a:r>
              <a:rPr kumimoji="1" lang="en-US" altLang="zh-CN"/>
              <a:t>A</a:t>
            </a:r>
            <a:r>
              <a:rPr kumimoji="1" lang="zh-CN" altLang="en-US"/>
              <a:t>得到               由</a:t>
            </a:r>
            <a:r>
              <a:rPr kumimoji="1" lang="en-US" altLang="zh-CN"/>
              <a:t>B</a:t>
            </a:r>
            <a:r>
              <a:rPr kumimoji="1" lang="zh-CN" altLang="en-US"/>
              <a:t>得到</a:t>
            </a:r>
            <a:endParaRPr kumimoji="1" lang="zh-CN" altLang="en-US"/>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graphicFrame>
        <p:nvGraphicFramePr>
          <p:cNvPr id="5" name="对象 4">
            <a:hlinkClick r:id="" action="ppaction://ole?verb=0"/>
          </p:cNvPr>
          <p:cNvGraphicFramePr>
            <a:graphicFrameLocks noChangeAspect="1"/>
          </p:cNvGraphicFramePr>
          <p:nvPr/>
        </p:nvGraphicFramePr>
        <p:xfrm>
          <a:off x="804863" y="2976245"/>
          <a:ext cx="9909175" cy="1266825"/>
        </p:xfrm>
        <a:graphic>
          <a:graphicData uri="http://schemas.openxmlformats.org/presentationml/2006/ole">
            <mc:AlternateContent xmlns:mc="http://schemas.openxmlformats.org/markup-compatibility/2006">
              <mc:Choice xmlns:v="urn:schemas-microsoft-com:vml" Requires="v">
                <p:oleObj spid="_x0000_s1033" name="" r:id="rId1" imgW="3377565" imgH="431800" progId="Equation.KSEE3">
                  <p:embed/>
                </p:oleObj>
              </mc:Choice>
              <mc:Fallback>
                <p:oleObj name="" r:id="rId1" imgW="3377565" imgH="431800" progId="Equation.KSEE3">
                  <p:embed/>
                  <p:pic>
                    <p:nvPicPr>
                      <p:cNvPr id="0" name="对象 4">
                        <a:hlinkClick r:id="" action="ppaction://ole?verb=0"/>
                      </p:cNvPr>
                      <p:cNvPicPr/>
                      <p:nvPr/>
                    </p:nvPicPr>
                    <p:blipFill>
                      <a:blip r:embed="rId2"/>
                      <a:stretch>
                        <a:fillRect/>
                      </a:stretch>
                    </p:blipFill>
                    <p:spPr>
                      <a:xfrm>
                        <a:off x="804863" y="2976245"/>
                        <a:ext cx="9909175" cy="1266825"/>
                      </a:xfrm>
                      <a:prstGeom prst="rect">
                        <a:avLst/>
                      </a:prstGeom>
                    </p:spPr>
                  </p:pic>
                </p:oleObj>
              </mc:Fallback>
            </mc:AlternateContent>
          </a:graphicData>
        </a:graphic>
      </p:graphicFrame>
    </p:spTree>
  </p:cSld>
  <p:clrMapOvr>
    <a:masterClrMapping/>
  </p:clrMapOvr>
  <p:transition spd="med">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4" y="0"/>
            <a:ext cx="3790950" cy="685800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rtlCol="0" anchor="t" anchorCtr="0" compatLnSpc="1">
            <a:noAutofit/>
          </a:bodyPr>
          <a:lstStyle/>
          <a:p>
            <a:pPr lvl="0" algn="l" fontAlgn="base">
              <a:buClrTx/>
              <a:buSzTx/>
              <a:buFontTx/>
            </a:pPr>
            <a:endParaRPr lang="zh-CN" altLang="en-US" dirty="0">
              <a:ln>
                <a:noFill/>
              </a:ln>
              <a:solidFill>
                <a:srgbClr val="000000"/>
              </a:solidFill>
              <a:effectLst/>
              <a:latin typeface="Calibri" panose="020F0502020204030204" pitchFamily="34" charset="0"/>
              <a:ea typeface="宋体" panose="02010600030101010101" pitchFamily="2" charset="-122"/>
              <a:sym typeface="+mn-ea"/>
            </a:endParaRPr>
          </a:p>
        </p:txBody>
      </p:sp>
      <p:sp>
        <p:nvSpPr>
          <p:cNvPr id="3" name="TextBox 40"/>
          <p:cNvSpPr txBox="1"/>
          <p:nvPr/>
        </p:nvSpPr>
        <p:spPr>
          <a:xfrm>
            <a:off x="1075338" y="3367424"/>
            <a:ext cx="1656184" cy="830997"/>
          </a:xfrm>
          <a:prstGeom prst="rect">
            <a:avLst/>
          </a:prstGeom>
          <a:noFill/>
        </p:spPr>
        <p:txBody>
          <a:bodyPr wrap="square" rtlCol="0">
            <a:spAutoFit/>
          </a:bodyPr>
          <a:lstStyle/>
          <a:p>
            <a:pPr algn="ctr"/>
            <a:r>
              <a:rPr lang="zh-CN" altLang="en-US" sz="4800" dirty="0">
                <a:solidFill>
                  <a:prstClr val="white"/>
                </a:solidFill>
                <a:latin typeface="思源黑体 CN Bold" panose="020B0800000000000000" pitchFamily="34" charset="-122"/>
                <a:ea typeface="思源黑体 CN Bold" panose="020B0800000000000000" pitchFamily="34" charset="-122"/>
              </a:rPr>
              <a:t>目录</a:t>
            </a:r>
            <a:endParaRPr lang="zh-CN" altLang="en-US" sz="4800" dirty="0">
              <a:solidFill>
                <a:prstClr val="white"/>
              </a:solidFill>
              <a:latin typeface="思源黑体 CN Bold" panose="020B0800000000000000" pitchFamily="34" charset="-122"/>
              <a:ea typeface="思源黑体 CN Bold" panose="020B0800000000000000" pitchFamily="34" charset="-122"/>
            </a:endParaRPr>
          </a:p>
        </p:txBody>
      </p:sp>
      <p:sp>
        <p:nvSpPr>
          <p:cNvPr id="4" name="TextBox 40"/>
          <p:cNvSpPr txBox="1"/>
          <p:nvPr/>
        </p:nvSpPr>
        <p:spPr>
          <a:xfrm>
            <a:off x="985243" y="4161732"/>
            <a:ext cx="1822053" cy="461665"/>
          </a:xfrm>
          <a:prstGeom prst="rect">
            <a:avLst/>
          </a:prstGeom>
          <a:noFill/>
        </p:spPr>
        <p:txBody>
          <a:bodyPr wrap="square" rtlCol="0">
            <a:spAutoFit/>
          </a:bodyPr>
          <a:lstStyle/>
          <a:p>
            <a:pPr algn="ctr"/>
            <a:r>
              <a:rPr lang="en-US" altLang="zh-CN" sz="2400" dirty="0">
                <a:solidFill>
                  <a:prstClr val="white"/>
                </a:solidFill>
                <a:latin typeface="思源黑体 CN Normal" panose="020B0400000000000000" pitchFamily="34" charset="-122"/>
                <a:ea typeface="思源黑体 CN Normal" panose="020B0400000000000000" pitchFamily="34" charset="-122"/>
              </a:rPr>
              <a:t>Contents</a:t>
            </a:r>
            <a:endParaRPr lang="en-US" altLang="zh-CN" sz="2400" dirty="0">
              <a:solidFill>
                <a:prstClr val="white"/>
              </a:solidFill>
              <a:latin typeface="思源黑体 CN Normal" panose="020B0400000000000000" pitchFamily="34" charset="-122"/>
              <a:ea typeface="思源黑体 CN Normal" panose="020B0400000000000000" pitchFamily="34" charset="-122"/>
            </a:endParaRPr>
          </a:p>
        </p:txBody>
      </p:sp>
      <p:pic>
        <p:nvPicPr>
          <p:cNvPr id="5" name="图片 4"/>
          <p:cNvPicPr>
            <a:picLocks noChangeAspect="1"/>
          </p:cNvPicPr>
          <p:nvPr/>
        </p:nvPicPr>
        <p:blipFill rotWithShape="1">
          <a:blip r:embed="rId1">
            <a:biLevel thresh="25000"/>
          </a:blip>
          <a:srcRect l="26054" t="1466" r="6529" b="37409"/>
          <a:stretch>
            <a:fillRect/>
          </a:stretch>
        </p:blipFill>
        <p:spPr>
          <a:xfrm>
            <a:off x="1500667" y="2234603"/>
            <a:ext cx="830998" cy="830998"/>
          </a:xfrm>
          <a:prstGeom prst="ellipse">
            <a:avLst/>
          </a:prstGeom>
          <a:effectLst>
            <a:outerShdw blurRad="63500" sx="102000" sy="102000" algn="ctr" rotWithShape="0">
              <a:schemeClr val="bg1">
                <a:lumMod val="50000"/>
                <a:alpha val="40000"/>
              </a:schemeClr>
            </a:outerShdw>
          </a:effectLst>
        </p:spPr>
      </p:pic>
      <p:grpSp>
        <p:nvGrpSpPr>
          <p:cNvPr id="12" name="组合 11"/>
          <p:cNvGrpSpPr/>
          <p:nvPr/>
        </p:nvGrpSpPr>
        <p:grpSpPr>
          <a:xfrm>
            <a:off x="4968875" y="332105"/>
            <a:ext cx="4060825" cy="830289"/>
            <a:chOff x="5289297" y="1123752"/>
            <a:chExt cx="4028790" cy="2396210"/>
          </a:xfrm>
        </p:grpSpPr>
        <p:sp>
          <p:nvSpPr>
            <p:cNvPr id="7" name="TextBox 40"/>
            <p:cNvSpPr txBox="1"/>
            <p:nvPr/>
          </p:nvSpPr>
          <p:spPr>
            <a:xfrm>
              <a:off x="6603227" y="1253312"/>
              <a:ext cx="2714860" cy="1506404"/>
            </a:xfrm>
            <a:prstGeom prst="rect">
              <a:avLst/>
            </a:prstGeom>
            <a:noFill/>
          </p:spPr>
          <p:txBody>
            <a:bodyPr wrap="square" rtlCol="0">
              <a:spAutoFit/>
            </a:bodyPr>
            <a:lstStyle/>
            <a:p>
              <a:r>
                <a:rPr lang="zh-CN" altLang="en-US" sz="2800" dirty="0">
                  <a:solidFill>
                    <a:srgbClr val="0070C0"/>
                  </a:solidFill>
                  <a:latin typeface="思源黑体 CN Bold" panose="020B0800000000000000" pitchFamily="34" charset="-122"/>
                  <a:ea typeface="思源黑体 CN Bold" panose="020B0800000000000000" pitchFamily="34" charset="-122"/>
                </a:rPr>
                <a:t>背景介绍</a:t>
              </a:r>
              <a:endParaRPr lang="zh-CN" altLang="en-US" sz="2800" dirty="0">
                <a:solidFill>
                  <a:srgbClr val="0070C0"/>
                </a:solidFill>
                <a:latin typeface="思源黑体 CN Bold" panose="020B0800000000000000" pitchFamily="34" charset="-122"/>
                <a:ea typeface="思源黑体 CN Bold" panose="020B0800000000000000" pitchFamily="34" charset="-122"/>
              </a:endParaRPr>
            </a:p>
          </p:txBody>
        </p:sp>
        <p:sp>
          <p:nvSpPr>
            <p:cNvPr id="10" name="TextBox 40"/>
            <p:cNvSpPr txBox="1"/>
            <p:nvPr/>
          </p:nvSpPr>
          <p:spPr>
            <a:xfrm>
              <a:off x="5447134" y="1124744"/>
              <a:ext cx="1008906" cy="2395218"/>
            </a:xfrm>
            <a:prstGeom prst="rect">
              <a:avLst/>
            </a:prstGeom>
            <a:noFill/>
          </p:spPr>
          <p:txBody>
            <a:bodyPr wrap="square" rtlCol="0">
              <a:spAutoFit/>
            </a:bodyPr>
            <a:lstStyle/>
            <a:p>
              <a:pPr algn="ctr"/>
              <a:r>
                <a:rPr lang="en-US" altLang="zh-CN" sz="4800" dirty="0">
                  <a:solidFill>
                    <a:srgbClr val="0070C0"/>
                  </a:solidFill>
                  <a:latin typeface="思源黑体 CN Bold" panose="020B0800000000000000" pitchFamily="34" charset="-122"/>
                  <a:ea typeface="思源黑体 CN Bold" panose="020B0800000000000000" pitchFamily="34" charset="-122"/>
                </a:rPr>
                <a:t>01</a:t>
              </a:r>
              <a:endParaRPr lang="zh-CN" altLang="en-US" sz="4800" dirty="0">
                <a:solidFill>
                  <a:srgbClr val="0070C0"/>
                </a:solidFill>
                <a:latin typeface="思源黑体 CN Bold" panose="020B0800000000000000" pitchFamily="34" charset="-122"/>
                <a:ea typeface="思源黑体 CN Bold" panose="020B0800000000000000" pitchFamily="34" charset="-122"/>
              </a:endParaRPr>
            </a:p>
          </p:txBody>
        </p:sp>
        <p:sp>
          <p:nvSpPr>
            <p:cNvPr id="11" name="矩形 10"/>
            <p:cNvSpPr/>
            <p:nvPr/>
          </p:nvSpPr>
          <p:spPr>
            <a:xfrm>
              <a:off x="5289297" y="1123752"/>
              <a:ext cx="106468" cy="23952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latin typeface="Calibri" panose="020F0502020204030204"/>
                <a:ea typeface="宋体" panose="02010600030101010101" pitchFamily="2" charset="-122"/>
              </a:endParaRPr>
            </a:p>
          </p:txBody>
        </p:sp>
      </p:grpSp>
      <p:grpSp>
        <p:nvGrpSpPr>
          <p:cNvPr id="13" name="组合 12"/>
          <p:cNvGrpSpPr/>
          <p:nvPr/>
        </p:nvGrpSpPr>
        <p:grpSpPr>
          <a:xfrm>
            <a:off x="4968875" y="1686560"/>
            <a:ext cx="6270625" cy="830289"/>
            <a:chOff x="5289297" y="1123752"/>
            <a:chExt cx="6222401" cy="2396686"/>
          </a:xfrm>
        </p:grpSpPr>
        <p:sp>
          <p:nvSpPr>
            <p:cNvPr id="17" name="TextBox 40"/>
            <p:cNvSpPr txBox="1"/>
            <p:nvPr/>
          </p:nvSpPr>
          <p:spPr>
            <a:xfrm>
              <a:off x="6605204" y="1198484"/>
              <a:ext cx="4906494" cy="1506703"/>
            </a:xfrm>
            <a:prstGeom prst="rect">
              <a:avLst/>
            </a:prstGeom>
            <a:noFill/>
          </p:spPr>
          <p:txBody>
            <a:bodyPr wrap="square" rtlCol="0">
              <a:spAutoFit/>
            </a:bodyPr>
            <a:lstStyle/>
            <a:p>
              <a:r>
                <a:rPr lang="zh-CN" altLang="en-US" sz="2800" dirty="0">
                  <a:solidFill>
                    <a:srgbClr val="0070C0"/>
                  </a:solidFill>
                  <a:latin typeface="思源黑体 CN Bold" panose="020B0800000000000000" pitchFamily="34" charset="-122"/>
                  <a:ea typeface="思源黑体 CN Bold" panose="020B0800000000000000" pitchFamily="34" charset="-122"/>
                </a:rPr>
                <a:t>面向非结构化数据的知识抽取</a:t>
              </a:r>
              <a:endParaRPr lang="zh-CN" altLang="en-US" sz="2800" dirty="0">
                <a:solidFill>
                  <a:srgbClr val="0070C0"/>
                </a:solidFill>
                <a:latin typeface="思源黑体 CN Bold" panose="020B0800000000000000" pitchFamily="34" charset="-122"/>
                <a:ea typeface="思源黑体 CN Bold" panose="020B0800000000000000" pitchFamily="34" charset="-122"/>
              </a:endParaRPr>
            </a:p>
          </p:txBody>
        </p:sp>
        <p:sp>
          <p:nvSpPr>
            <p:cNvPr id="15" name="TextBox 40"/>
            <p:cNvSpPr txBox="1"/>
            <p:nvPr/>
          </p:nvSpPr>
          <p:spPr>
            <a:xfrm>
              <a:off x="5447134" y="1124744"/>
              <a:ext cx="1008906" cy="2395694"/>
            </a:xfrm>
            <a:prstGeom prst="rect">
              <a:avLst/>
            </a:prstGeom>
            <a:noFill/>
          </p:spPr>
          <p:txBody>
            <a:bodyPr wrap="square" rtlCol="0">
              <a:spAutoFit/>
            </a:bodyPr>
            <a:lstStyle/>
            <a:p>
              <a:pPr algn="ctr"/>
              <a:r>
                <a:rPr lang="en-US" altLang="zh-CN" sz="4800" dirty="0">
                  <a:solidFill>
                    <a:srgbClr val="0070C0"/>
                  </a:solidFill>
                  <a:latin typeface="思源黑体 CN Bold" panose="020B0800000000000000" pitchFamily="34" charset="-122"/>
                  <a:ea typeface="思源黑体 CN Bold" panose="020B0800000000000000" pitchFamily="34" charset="-122"/>
                </a:rPr>
                <a:t>02</a:t>
              </a:r>
              <a:endParaRPr lang="zh-CN" altLang="en-US" sz="4800" dirty="0">
                <a:solidFill>
                  <a:srgbClr val="0070C0"/>
                </a:solidFill>
                <a:latin typeface="思源黑体 CN Bold" panose="020B0800000000000000" pitchFamily="34" charset="-122"/>
                <a:ea typeface="思源黑体 CN Bold" panose="020B0800000000000000" pitchFamily="34" charset="-122"/>
              </a:endParaRPr>
            </a:p>
          </p:txBody>
        </p:sp>
        <p:sp>
          <p:nvSpPr>
            <p:cNvPr id="16" name="矩形 15"/>
            <p:cNvSpPr/>
            <p:nvPr/>
          </p:nvSpPr>
          <p:spPr>
            <a:xfrm>
              <a:off x="5289297" y="1123752"/>
              <a:ext cx="105860" cy="235720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Calibri" panose="020F0502020204030204"/>
                <a:ea typeface="宋体" panose="02010600030101010101" pitchFamily="2" charset="-122"/>
              </a:endParaRPr>
            </a:p>
          </p:txBody>
        </p:sp>
      </p:grpSp>
      <p:grpSp>
        <p:nvGrpSpPr>
          <p:cNvPr id="19" name="组合 18"/>
          <p:cNvGrpSpPr/>
          <p:nvPr/>
        </p:nvGrpSpPr>
        <p:grpSpPr>
          <a:xfrm>
            <a:off x="4966970" y="3040380"/>
            <a:ext cx="6264910" cy="830289"/>
            <a:chOff x="5289297" y="1123752"/>
            <a:chExt cx="6216460" cy="2396210"/>
          </a:xfrm>
        </p:grpSpPr>
        <p:sp>
          <p:nvSpPr>
            <p:cNvPr id="23" name="TextBox 40"/>
            <p:cNvSpPr txBox="1"/>
            <p:nvPr/>
          </p:nvSpPr>
          <p:spPr>
            <a:xfrm>
              <a:off x="6605203" y="1124744"/>
              <a:ext cx="4900554" cy="1506404"/>
            </a:xfrm>
            <a:prstGeom prst="rect">
              <a:avLst/>
            </a:prstGeom>
            <a:noFill/>
          </p:spPr>
          <p:txBody>
            <a:bodyPr wrap="square" rtlCol="0">
              <a:spAutoFit/>
            </a:bodyPr>
            <a:lstStyle/>
            <a:p>
              <a:r>
                <a:rPr lang="zh-CN" altLang="en-US" sz="2800" dirty="0">
                  <a:solidFill>
                    <a:srgbClr val="0070C0"/>
                  </a:solidFill>
                  <a:latin typeface="思源黑体 CN Bold" panose="020B0800000000000000" pitchFamily="34" charset="-122"/>
                  <a:ea typeface="思源黑体 CN Bold" panose="020B0800000000000000" pitchFamily="34" charset="-122"/>
                </a:rPr>
                <a:t>面向结构化数据的知识抽取</a:t>
              </a:r>
              <a:endParaRPr lang="zh-CN" altLang="en-US" sz="2800" dirty="0">
                <a:solidFill>
                  <a:srgbClr val="0070C0"/>
                </a:solidFill>
                <a:latin typeface="思源黑体 CN Bold" panose="020B0800000000000000" pitchFamily="34" charset="-122"/>
                <a:ea typeface="思源黑体 CN Bold" panose="020B0800000000000000" pitchFamily="34" charset="-122"/>
              </a:endParaRPr>
            </a:p>
          </p:txBody>
        </p:sp>
        <p:sp>
          <p:nvSpPr>
            <p:cNvPr id="21" name="TextBox 40"/>
            <p:cNvSpPr txBox="1"/>
            <p:nvPr/>
          </p:nvSpPr>
          <p:spPr>
            <a:xfrm>
              <a:off x="5447134" y="1124744"/>
              <a:ext cx="1008906" cy="2395218"/>
            </a:xfrm>
            <a:prstGeom prst="rect">
              <a:avLst/>
            </a:prstGeom>
            <a:noFill/>
          </p:spPr>
          <p:txBody>
            <a:bodyPr wrap="square" rtlCol="0">
              <a:spAutoFit/>
            </a:bodyPr>
            <a:lstStyle/>
            <a:p>
              <a:pPr algn="ctr"/>
              <a:r>
                <a:rPr lang="en-US" altLang="zh-CN" sz="4800" dirty="0">
                  <a:solidFill>
                    <a:srgbClr val="0070C0"/>
                  </a:solidFill>
                  <a:latin typeface="思源黑体 CN Bold" panose="020B0800000000000000" pitchFamily="34" charset="-122"/>
                  <a:ea typeface="思源黑体 CN Bold" panose="020B0800000000000000" pitchFamily="34" charset="-122"/>
                </a:rPr>
                <a:t>03</a:t>
              </a:r>
              <a:endParaRPr lang="zh-CN" altLang="en-US" sz="4800" dirty="0">
                <a:solidFill>
                  <a:srgbClr val="0070C0"/>
                </a:solidFill>
                <a:latin typeface="思源黑体 CN Bold" panose="020B0800000000000000" pitchFamily="34" charset="-122"/>
                <a:ea typeface="思源黑体 CN Bold" panose="020B0800000000000000" pitchFamily="34" charset="-122"/>
              </a:endParaRPr>
            </a:p>
          </p:txBody>
        </p:sp>
        <p:sp>
          <p:nvSpPr>
            <p:cNvPr id="22" name="矩形 21"/>
            <p:cNvSpPr/>
            <p:nvPr/>
          </p:nvSpPr>
          <p:spPr>
            <a:xfrm>
              <a:off x="5289297" y="1123752"/>
              <a:ext cx="116567" cy="23219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Calibri" panose="020F0502020204030204"/>
                <a:ea typeface="宋体" panose="02010600030101010101" pitchFamily="2" charset="-122"/>
              </a:endParaRPr>
            </a:p>
          </p:txBody>
        </p:sp>
      </p:grpSp>
      <p:grpSp>
        <p:nvGrpSpPr>
          <p:cNvPr id="25" name="组合 24"/>
          <p:cNvGrpSpPr/>
          <p:nvPr/>
        </p:nvGrpSpPr>
        <p:grpSpPr>
          <a:xfrm>
            <a:off x="4966970" y="4432935"/>
            <a:ext cx="6483350" cy="830289"/>
            <a:chOff x="5289297" y="1123752"/>
            <a:chExt cx="6107871" cy="2398380"/>
          </a:xfrm>
        </p:grpSpPr>
        <p:sp>
          <p:nvSpPr>
            <p:cNvPr id="29" name="TextBox 40"/>
            <p:cNvSpPr txBox="1"/>
            <p:nvPr/>
          </p:nvSpPr>
          <p:spPr>
            <a:xfrm>
              <a:off x="6605203" y="1124744"/>
              <a:ext cx="4791965" cy="1507768"/>
            </a:xfrm>
            <a:prstGeom prst="rect">
              <a:avLst/>
            </a:prstGeom>
            <a:noFill/>
          </p:spPr>
          <p:txBody>
            <a:bodyPr wrap="square" rtlCol="0">
              <a:spAutoFit/>
            </a:bodyPr>
            <a:lstStyle/>
            <a:p>
              <a:r>
                <a:rPr lang="zh-CN" altLang="en-US" sz="2800" dirty="0">
                  <a:solidFill>
                    <a:srgbClr val="0070C0"/>
                  </a:solidFill>
                  <a:latin typeface="思源黑体 CN Bold" panose="020B0800000000000000" pitchFamily="34" charset="-122"/>
                  <a:ea typeface="思源黑体 CN Bold" panose="020B0800000000000000" pitchFamily="34" charset="-122"/>
                </a:rPr>
                <a:t>面向半结构化数据的知识抽取</a:t>
              </a:r>
              <a:endParaRPr lang="zh-CN" altLang="en-US" sz="2800" dirty="0">
                <a:solidFill>
                  <a:srgbClr val="0070C0"/>
                </a:solidFill>
                <a:latin typeface="思源黑体 CN Bold" panose="020B0800000000000000" pitchFamily="34" charset="-122"/>
                <a:ea typeface="思源黑体 CN Bold" panose="020B0800000000000000" pitchFamily="34" charset="-122"/>
              </a:endParaRPr>
            </a:p>
          </p:txBody>
        </p:sp>
        <p:sp>
          <p:nvSpPr>
            <p:cNvPr id="27" name="TextBox 40"/>
            <p:cNvSpPr txBox="1"/>
            <p:nvPr/>
          </p:nvSpPr>
          <p:spPr>
            <a:xfrm>
              <a:off x="5447134" y="1124744"/>
              <a:ext cx="1008906" cy="2397388"/>
            </a:xfrm>
            <a:prstGeom prst="rect">
              <a:avLst/>
            </a:prstGeom>
            <a:noFill/>
          </p:spPr>
          <p:txBody>
            <a:bodyPr wrap="square" rtlCol="0">
              <a:spAutoFit/>
            </a:bodyPr>
            <a:lstStyle/>
            <a:p>
              <a:pPr algn="ctr"/>
              <a:r>
                <a:rPr lang="en-US" altLang="zh-CN" sz="4800" dirty="0">
                  <a:solidFill>
                    <a:srgbClr val="0070C0"/>
                  </a:solidFill>
                  <a:latin typeface="思源黑体 CN Bold" panose="020B0800000000000000" pitchFamily="34" charset="-122"/>
                  <a:ea typeface="思源黑体 CN Bold" panose="020B0800000000000000" pitchFamily="34" charset="-122"/>
                </a:rPr>
                <a:t>04</a:t>
              </a:r>
              <a:endParaRPr lang="zh-CN" altLang="en-US" sz="4800" dirty="0">
                <a:solidFill>
                  <a:srgbClr val="0070C0"/>
                </a:solidFill>
                <a:latin typeface="思源黑体 CN Bold" panose="020B0800000000000000" pitchFamily="34" charset="-122"/>
                <a:ea typeface="思源黑体 CN Bold" panose="020B0800000000000000" pitchFamily="34" charset="-122"/>
              </a:endParaRPr>
            </a:p>
          </p:txBody>
        </p:sp>
        <p:sp>
          <p:nvSpPr>
            <p:cNvPr id="28" name="矩形 27"/>
            <p:cNvSpPr/>
            <p:nvPr/>
          </p:nvSpPr>
          <p:spPr>
            <a:xfrm>
              <a:off x="5289297" y="1123752"/>
              <a:ext cx="102296" cy="23533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Calibri" panose="020F0502020204030204"/>
                <a:ea typeface="宋体" panose="02010600030101010101" pitchFamily="2" charset="-122"/>
              </a:endParaRPr>
            </a:p>
          </p:txBody>
        </p:sp>
      </p:gr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06423" y="3191"/>
            <a:ext cx="1484784" cy="1484784"/>
          </a:xfrm>
          <a:prstGeom prst="rect">
            <a:avLst/>
          </a:prstGeom>
        </p:spPr>
      </p:pic>
      <p:grpSp>
        <p:nvGrpSpPr>
          <p:cNvPr id="8" name="组合 7"/>
          <p:cNvGrpSpPr/>
          <p:nvPr/>
        </p:nvGrpSpPr>
        <p:grpSpPr>
          <a:xfrm>
            <a:off x="4966970" y="5748655"/>
            <a:ext cx="6483350" cy="830288"/>
            <a:chOff x="5289297" y="1123752"/>
            <a:chExt cx="6107871" cy="2398378"/>
          </a:xfrm>
        </p:grpSpPr>
        <p:sp>
          <p:nvSpPr>
            <p:cNvPr id="9" name="TextBox 40"/>
            <p:cNvSpPr txBox="1"/>
            <p:nvPr/>
          </p:nvSpPr>
          <p:spPr>
            <a:xfrm>
              <a:off x="6605203" y="1124744"/>
              <a:ext cx="4791965" cy="1507767"/>
            </a:xfrm>
            <a:prstGeom prst="rect">
              <a:avLst/>
            </a:prstGeom>
            <a:noFill/>
          </p:spPr>
          <p:txBody>
            <a:bodyPr wrap="square" rtlCol="0">
              <a:spAutoFit/>
            </a:bodyPr>
            <a:lstStyle/>
            <a:p>
              <a:r>
                <a:rPr lang="zh-CN" altLang="en-US" sz="2800" dirty="0">
                  <a:solidFill>
                    <a:srgbClr val="0070C0"/>
                  </a:solidFill>
                  <a:latin typeface="思源黑体 CN Bold" panose="020B0800000000000000" pitchFamily="34" charset="-122"/>
                  <a:ea typeface="思源黑体 CN Bold" panose="020B0800000000000000" pitchFamily="34" charset="-122"/>
                </a:rPr>
                <a:t>论文讲解</a:t>
              </a:r>
              <a:endParaRPr lang="zh-CN" altLang="en-US" sz="2800" dirty="0">
                <a:solidFill>
                  <a:srgbClr val="0070C0"/>
                </a:solidFill>
                <a:latin typeface="思源黑体 CN Bold" panose="020B0800000000000000" pitchFamily="34" charset="-122"/>
                <a:ea typeface="思源黑体 CN Bold" panose="020B0800000000000000" pitchFamily="34" charset="-122"/>
              </a:endParaRPr>
            </a:p>
          </p:txBody>
        </p:sp>
        <p:sp>
          <p:nvSpPr>
            <p:cNvPr id="14" name="TextBox 40"/>
            <p:cNvSpPr txBox="1"/>
            <p:nvPr/>
          </p:nvSpPr>
          <p:spPr>
            <a:xfrm>
              <a:off x="5447134" y="1124744"/>
              <a:ext cx="1008906" cy="2397386"/>
            </a:xfrm>
            <a:prstGeom prst="rect">
              <a:avLst/>
            </a:prstGeom>
            <a:noFill/>
          </p:spPr>
          <p:txBody>
            <a:bodyPr wrap="square" rtlCol="0">
              <a:spAutoFit/>
            </a:bodyPr>
            <a:lstStyle/>
            <a:p>
              <a:pPr algn="ctr"/>
              <a:r>
                <a:rPr lang="en-US" altLang="zh-CN" sz="4800" dirty="0">
                  <a:solidFill>
                    <a:srgbClr val="0070C0"/>
                  </a:solidFill>
                  <a:latin typeface="思源黑体 CN Bold" panose="020B0800000000000000" pitchFamily="34" charset="-122"/>
                  <a:ea typeface="思源黑体 CN Bold" panose="020B0800000000000000" pitchFamily="34" charset="-122"/>
                </a:rPr>
                <a:t>05</a:t>
              </a:r>
              <a:endParaRPr lang="zh-CN" altLang="en-US" sz="4800" dirty="0">
                <a:solidFill>
                  <a:srgbClr val="0070C0"/>
                </a:solidFill>
                <a:latin typeface="思源黑体 CN Bold" panose="020B0800000000000000" pitchFamily="34" charset="-122"/>
                <a:ea typeface="思源黑体 CN Bold" panose="020B0800000000000000" pitchFamily="34" charset="-122"/>
              </a:endParaRPr>
            </a:p>
          </p:txBody>
        </p:sp>
        <p:sp>
          <p:nvSpPr>
            <p:cNvPr id="18" name="矩形 17"/>
            <p:cNvSpPr/>
            <p:nvPr/>
          </p:nvSpPr>
          <p:spPr>
            <a:xfrm>
              <a:off x="5289297" y="1123752"/>
              <a:ext cx="102296" cy="23533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Calibri" panose="020F0502020204030204"/>
                <a:ea typeface="宋体" panose="02010600030101010101" pitchFamily="2" charset="-122"/>
              </a:endParaRPr>
            </a:p>
          </p:txBody>
        </p:sp>
      </p:grpSp>
    </p:spTree>
  </p:cSld>
  <p:clrMapOvr>
    <a:masterClrMapping/>
  </p:clrMapOvr>
  <p:transition spd="slow" advTm="3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隐马尔科夫模型</a:t>
            </a:r>
            <a:endParaRPr kumimoji="1" lang="zh-CN" altLang="en-US"/>
          </a:p>
        </p:txBody>
      </p:sp>
      <p:sp>
        <p:nvSpPr>
          <p:cNvPr id="3" name="内容占位符 2"/>
          <p:cNvSpPr>
            <a:spLocks noGrp="1"/>
          </p:cNvSpPr>
          <p:nvPr>
            <p:ph idx="1"/>
          </p:nvPr>
        </p:nvSpPr>
        <p:spPr/>
        <p:txBody>
          <a:bodyPr/>
          <a:lstStyle/>
          <a:p>
            <a:pPr marL="0" indent="0">
              <a:buNone/>
            </a:pPr>
            <a:r>
              <a:rPr kumimoji="1" lang="zh-CN"/>
              <a:t>求解方法：</a:t>
            </a:r>
            <a:endParaRPr kumimoji="1" lang="zh-CN"/>
          </a:p>
          <a:p>
            <a:pPr marL="0" indent="0">
              <a:buNone/>
            </a:pPr>
            <a:endParaRPr kumimoji="1" lang="zh-CN"/>
          </a:p>
          <a:p>
            <a:endParaRPr kumimoji="1" lang="zh-CN" altLang="en-US"/>
          </a:p>
          <a:p>
            <a:endParaRPr kumimoji="1" lang="zh-CN" altLang="en-US"/>
          </a:p>
          <a:p>
            <a:r>
              <a:rPr kumimoji="1" lang="zh-CN" altLang="en-US"/>
              <a:t>由于</a:t>
            </a:r>
            <a:r>
              <a:rPr kumimoji="1" lang="en-US" altLang="zh-CN"/>
              <a:t>Y</a:t>
            </a:r>
            <a:r>
              <a:rPr kumimoji="1" lang="zh-CN" altLang="en-US"/>
              <a:t>确定，以下略写</a:t>
            </a:r>
            <a:r>
              <a:rPr kumimoji="1" lang="en-US" altLang="zh-CN"/>
              <a:t>Y</a:t>
            </a:r>
            <a:endParaRPr kumimoji="1" lang="zh-CN" altLang="en-US"/>
          </a:p>
          <a:p>
            <a:endParaRPr kumimoji="1" lang="zh-CN" altLang="en-US"/>
          </a:p>
          <a:p>
            <a:r>
              <a:rPr kumimoji="1" lang="zh-CN" altLang="en-US">
                <a:sym typeface="+mn-ea"/>
              </a:rPr>
              <a:t>关注</a:t>
            </a:r>
            <a:r>
              <a:rPr kumimoji="1" lang="en-US" altLang="zh-CN">
                <a:sym typeface="+mn-ea"/>
              </a:rPr>
              <a:t>P(Xi)</a:t>
            </a:r>
            <a:r>
              <a:rPr kumimoji="1" lang="zh-CN" altLang="en-US">
                <a:sym typeface="+mn-ea"/>
              </a:rPr>
              <a:t>，此处</a:t>
            </a:r>
            <a:r>
              <a:rPr kumimoji="1" lang="en-US" altLang="zh-CN">
                <a:sym typeface="+mn-ea"/>
              </a:rPr>
              <a:t>Xi</a:t>
            </a:r>
            <a:r>
              <a:rPr kumimoji="1" lang="zh-CN" altLang="en-US">
                <a:sym typeface="+mn-ea"/>
              </a:rPr>
              <a:t>是一个长度</a:t>
            </a:r>
            <a:r>
              <a:rPr kumimoji="1" lang="en-US" altLang="zh-CN">
                <a:sym typeface="+mn-ea"/>
              </a:rPr>
              <a:t>i</a:t>
            </a:r>
            <a:r>
              <a:rPr kumimoji="1" lang="zh-CN" altLang="en-US">
                <a:sym typeface="+mn-ea"/>
              </a:rPr>
              <a:t>的状态序列，可代表</a:t>
            </a:r>
            <a:r>
              <a:rPr kumimoji="1" lang="en-US" altLang="zh-CN">
                <a:sym typeface="+mn-ea"/>
              </a:rPr>
              <a:t>X</a:t>
            </a:r>
            <a:r>
              <a:rPr kumimoji="1" lang="zh-CN" altLang="en-US">
                <a:sym typeface="+mn-ea"/>
              </a:rPr>
              <a:t>前</a:t>
            </a:r>
            <a:r>
              <a:rPr kumimoji="1" lang="en-US" altLang="zh-CN">
                <a:sym typeface="+mn-ea"/>
              </a:rPr>
              <a:t>i</a:t>
            </a:r>
            <a:r>
              <a:rPr kumimoji="1" lang="zh-CN" altLang="en-US">
                <a:sym typeface="+mn-ea"/>
              </a:rPr>
              <a:t>长部分，</a:t>
            </a:r>
            <a:r>
              <a:rPr kumimoji="1" lang="en-US" altLang="zh-CN">
                <a:sym typeface="+mn-ea"/>
              </a:rPr>
              <a:t>max{P(Xn)}</a:t>
            </a:r>
            <a:r>
              <a:rPr kumimoji="1" lang="zh-CN" altLang="en-US">
                <a:sym typeface="+mn-ea"/>
              </a:rPr>
              <a:t>即我们的答案。</a:t>
            </a:r>
            <a:endParaRPr kumimoji="1" lang="zh-CN" altLang="en-US"/>
          </a:p>
          <a:p>
            <a:endParaRPr kumimoji="1" lang="en-US" altLang="zh-CN"/>
          </a:p>
          <a:p>
            <a:r>
              <a:rPr kumimoji="1" lang="en-US" altLang="zh-CN">
                <a:sym typeface="+mn-ea"/>
              </a:rPr>
              <a:t>P(Xi)</a:t>
            </a:r>
            <a:r>
              <a:rPr kumimoji="1" lang="zh-CN" altLang="en-US">
                <a:sym typeface="+mn-ea"/>
              </a:rPr>
              <a:t>是指，</a:t>
            </a:r>
            <a:r>
              <a:rPr kumimoji="1" lang="en-US" altLang="zh-CN">
                <a:sym typeface="+mn-ea"/>
              </a:rPr>
              <a:t>X</a:t>
            </a:r>
            <a:r>
              <a:rPr kumimoji="1" lang="zh-CN" altLang="en-US">
                <a:sym typeface="+mn-ea"/>
              </a:rPr>
              <a:t>的前</a:t>
            </a:r>
            <a:r>
              <a:rPr kumimoji="1" lang="en-US" altLang="zh-CN">
                <a:sym typeface="+mn-ea"/>
              </a:rPr>
              <a:t>i</a:t>
            </a:r>
            <a:r>
              <a:rPr kumimoji="1" lang="zh-CN" altLang="en-US">
                <a:sym typeface="+mn-ea"/>
              </a:rPr>
              <a:t>个状态取成</a:t>
            </a:r>
            <a:r>
              <a:rPr kumimoji="1" lang="en-US" altLang="zh-CN">
                <a:sym typeface="+mn-ea"/>
              </a:rPr>
              <a:t>Xi</a:t>
            </a:r>
            <a:r>
              <a:rPr kumimoji="1" lang="zh-CN" altLang="en-US">
                <a:sym typeface="+mn-ea"/>
              </a:rPr>
              <a:t>时的概率。相当于截断了上式中的连乘符号</a:t>
            </a:r>
            <a:endParaRPr kumimoji="1" lang="zh-CN" altLang="en-US"/>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graphicFrame>
        <p:nvGraphicFramePr>
          <p:cNvPr id="5" name="对象 4">
            <a:hlinkClick r:id="" action="ppaction://ole?verb=0"/>
          </p:cNvPr>
          <p:cNvGraphicFramePr>
            <a:graphicFrameLocks noChangeAspect="1"/>
          </p:cNvGraphicFramePr>
          <p:nvPr/>
        </p:nvGraphicFramePr>
        <p:xfrm>
          <a:off x="1140778" y="1445260"/>
          <a:ext cx="9909175" cy="1266825"/>
        </p:xfrm>
        <a:graphic>
          <a:graphicData uri="http://schemas.openxmlformats.org/presentationml/2006/ole">
            <mc:AlternateContent xmlns:mc="http://schemas.openxmlformats.org/markup-compatibility/2006">
              <mc:Choice xmlns:v="urn:schemas-microsoft-com:vml" Requires="v">
                <p:oleObj spid="_x0000_s2057" name="" r:id="rId1" imgW="3377565" imgH="431800" progId="Equation.KSEE3">
                  <p:embed/>
                </p:oleObj>
              </mc:Choice>
              <mc:Fallback>
                <p:oleObj name="" r:id="rId1" imgW="3377565" imgH="431800" progId="Equation.KSEE3">
                  <p:embed/>
                  <p:pic>
                    <p:nvPicPr>
                      <p:cNvPr id="0" name="对象 4">
                        <a:hlinkClick r:id="" action="ppaction://ole?verb=0"/>
                      </p:cNvPr>
                      <p:cNvPicPr/>
                      <p:nvPr/>
                    </p:nvPicPr>
                    <p:blipFill>
                      <a:blip r:embed="rId2"/>
                      <a:stretch>
                        <a:fillRect/>
                      </a:stretch>
                    </p:blipFill>
                    <p:spPr>
                      <a:xfrm>
                        <a:off x="1140778" y="1445260"/>
                        <a:ext cx="9909175" cy="1266825"/>
                      </a:xfrm>
                      <a:prstGeom prst="rect">
                        <a:avLst/>
                      </a:prstGeom>
                    </p:spPr>
                  </p:pic>
                </p:oleObj>
              </mc:Fallback>
            </mc:AlternateContent>
          </a:graphicData>
        </a:graphic>
      </p:graphicFrame>
    </p:spTree>
  </p:cSld>
  <p:clrMapOvr>
    <a:masterClrMapping/>
  </p:clrMapOvr>
  <p:transition spd="med">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隐马尔科夫模型</a:t>
            </a:r>
            <a:endParaRPr kumimoji="1" lang="zh-CN" altLang="en-US"/>
          </a:p>
        </p:txBody>
      </p:sp>
      <p:sp>
        <p:nvSpPr>
          <p:cNvPr id="3" name="内容占位符 2"/>
          <p:cNvSpPr>
            <a:spLocks noGrp="1"/>
          </p:cNvSpPr>
          <p:nvPr>
            <p:ph idx="1"/>
          </p:nvPr>
        </p:nvSpPr>
        <p:spPr/>
        <p:txBody>
          <a:bodyPr/>
          <a:lstStyle/>
          <a:p>
            <a:pPr marL="0" indent="0">
              <a:buNone/>
            </a:pPr>
            <a:r>
              <a:rPr kumimoji="1" lang="zh-CN"/>
              <a:t>求解方法：</a:t>
            </a:r>
            <a:endParaRPr kumimoji="1" lang="zh-CN"/>
          </a:p>
          <a:p>
            <a:pPr marL="0" indent="0">
              <a:buNone/>
            </a:pPr>
            <a:endParaRPr kumimoji="1" lang="zh-CN"/>
          </a:p>
          <a:p>
            <a:r>
              <a:rPr kumimoji="1" lang="zh-CN" altLang="en-US"/>
              <a:t>发现</a:t>
            </a:r>
            <a:r>
              <a:rPr kumimoji="1" lang="en-US" altLang="zh-CN"/>
              <a:t>P(Xi)</a:t>
            </a:r>
            <a:r>
              <a:rPr kumimoji="1" lang="zh-CN" altLang="en-US"/>
              <a:t>仅由</a:t>
            </a:r>
            <a:r>
              <a:rPr kumimoji="1" lang="en-US" altLang="zh-CN"/>
              <a:t>P(Xi-1)</a:t>
            </a:r>
            <a:r>
              <a:rPr kumimoji="1" lang="zh-CN" altLang="zh-CN"/>
              <a:t>推导而来，且推导式仅决定于</a:t>
            </a:r>
            <a:r>
              <a:rPr kumimoji="1" lang="en-US" altLang="zh-CN"/>
              <a:t>Xi-1</a:t>
            </a:r>
            <a:r>
              <a:rPr kumimoji="1" lang="zh-CN" altLang="en-US"/>
              <a:t>的末位状态。</a:t>
            </a:r>
            <a:endParaRPr kumimoji="1" lang="zh-CN" altLang="en-US"/>
          </a:p>
          <a:p>
            <a:endParaRPr kumimoji="1" lang="zh-CN" altLang="en-US"/>
          </a:p>
          <a:p>
            <a:r>
              <a:rPr kumimoji="1" lang="zh-CN" altLang="en-US"/>
              <a:t>则思路是递归更新</a:t>
            </a:r>
            <a:r>
              <a:rPr kumimoji="1" lang="en-US" altLang="zh-CN"/>
              <a:t>score(i,q)</a:t>
            </a:r>
            <a:r>
              <a:rPr kumimoji="1" lang="zh-CN" altLang="en-US"/>
              <a:t>数组</a:t>
            </a:r>
            <a:r>
              <a:rPr kumimoji="1" lang="zh-CN" altLang="zh-CN"/>
              <a:t>。</a:t>
            </a:r>
            <a:r>
              <a:rPr kumimoji="1" lang="en-US" altLang="zh-CN"/>
              <a:t>i</a:t>
            </a:r>
            <a:r>
              <a:rPr kumimoji="1" lang="zh-CN" altLang="en-US"/>
              <a:t>代表当前处理到的</a:t>
            </a:r>
            <a:r>
              <a:rPr kumimoji="1" lang="en-US" altLang="zh-CN"/>
              <a:t>X</a:t>
            </a:r>
            <a:r>
              <a:rPr kumimoji="1" lang="zh-CN" altLang="en-US"/>
              <a:t>的长度，</a:t>
            </a:r>
            <a:r>
              <a:rPr kumimoji="1" lang="en-US" altLang="zh-CN"/>
              <a:t>q</a:t>
            </a:r>
            <a:r>
              <a:rPr kumimoji="1" lang="zh-CN" altLang="en-US"/>
              <a:t>代表末位</a:t>
            </a:r>
            <a:r>
              <a:rPr kumimoji="1" lang="en-US" altLang="zh-CN"/>
              <a:t>xi</a:t>
            </a:r>
            <a:r>
              <a:rPr kumimoji="1" lang="zh-CN" altLang="en-US"/>
              <a:t>取了状态</a:t>
            </a:r>
            <a:r>
              <a:rPr kumimoji="1" lang="en-US" altLang="zh-CN"/>
              <a:t>q</a:t>
            </a:r>
            <a:endParaRPr kumimoji="1" lang="en-US" altLang="zh-CN"/>
          </a:p>
          <a:p>
            <a:endParaRPr kumimoji="1" lang="zh-CN" altLang="en-US"/>
          </a:p>
          <a:p>
            <a:r>
              <a:rPr kumimoji="1" lang="zh-CN" altLang="en-US"/>
              <a:t>定义</a:t>
            </a:r>
            <a:r>
              <a:rPr kumimoji="1" lang="en-US" altLang="zh-CN"/>
              <a:t>score(i,q)=max{P(Xi,xi=q)}</a:t>
            </a:r>
            <a:r>
              <a:rPr kumimoji="1" lang="zh-CN" altLang="en-US"/>
              <a:t>，即</a:t>
            </a:r>
            <a:r>
              <a:rPr kumimoji="1" lang="en-US" altLang="zh-CN"/>
              <a:t>score</a:t>
            </a:r>
            <a:r>
              <a:rPr kumimoji="1" lang="zh-CN" altLang="en-US"/>
              <a:t>是</a:t>
            </a:r>
            <a:r>
              <a:rPr kumimoji="1" lang="zh-CN"/>
              <a:t>只考虑前</a:t>
            </a:r>
            <a:r>
              <a:rPr kumimoji="1" lang="en-US" altLang="zh-CN"/>
              <a:t>i</a:t>
            </a:r>
            <a:r>
              <a:rPr kumimoji="1" lang="zh-CN" altLang="en-US"/>
              <a:t>位，且末位状态</a:t>
            </a:r>
            <a:r>
              <a:rPr kumimoji="1" lang="en-US" altLang="zh-CN"/>
              <a:t>xi=q</a:t>
            </a:r>
            <a:r>
              <a:rPr kumimoji="1" lang="zh-CN" altLang="en-US"/>
              <a:t>的</a:t>
            </a:r>
            <a:r>
              <a:rPr kumimoji="1" lang="en-US" altLang="zh-CN"/>
              <a:t>Xi</a:t>
            </a:r>
            <a:r>
              <a:rPr kumimoji="1" lang="zh-CN" altLang="en-US"/>
              <a:t>中，概率最大的那个</a:t>
            </a:r>
            <a:r>
              <a:rPr kumimoji="1" lang="en-US" altLang="zh-CN"/>
              <a:t>Xi</a:t>
            </a:r>
            <a:r>
              <a:rPr kumimoji="1" lang="zh-CN" altLang="en-US"/>
              <a:t>的概率</a:t>
            </a:r>
            <a:r>
              <a:rPr kumimoji="1" lang="zh-CN" altLang="zh-CN"/>
              <a:t>。</a:t>
            </a:r>
            <a:endParaRPr kumimoji="1" lang="zh-CN" altLang="en-US"/>
          </a:p>
          <a:p>
            <a:endParaRPr kumimoji="1" lang="zh-CN" altLang="en-US"/>
          </a:p>
          <a:p>
            <a:r>
              <a:rPr kumimoji="1" lang="zh-CN" altLang="en-US"/>
              <a:t>（实际上是动态规划思想）</a:t>
            </a:r>
            <a:endParaRPr kumimoji="1" lang="zh-CN" altLang="en-US"/>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Tree>
  </p:cSld>
  <p:clrMapOvr>
    <a:masterClrMapping/>
  </p:clrMapOvr>
  <p:transition spd="med">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隐马尔科夫模型</a:t>
            </a:r>
            <a:endParaRPr kumimoji="1" lang="zh-CN" altLang="en-US"/>
          </a:p>
        </p:txBody>
      </p:sp>
      <p:sp>
        <p:nvSpPr>
          <p:cNvPr id="3" name="内容占位符 2"/>
          <p:cNvSpPr>
            <a:spLocks noGrp="1"/>
          </p:cNvSpPr>
          <p:nvPr>
            <p:ph idx="1"/>
          </p:nvPr>
        </p:nvSpPr>
        <p:spPr/>
        <p:txBody>
          <a:bodyPr/>
          <a:lstStyle/>
          <a:p>
            <a:pPr marL="0" indent="0">
              <a:buNone/>
            </a:pPr>
            <a:r>
              <a:rPr kumimoji="1" lang="zh-CN" altLang="zh-CN"/>
              <a:t>以</a:t>
            </a:r>
            <a:r>
              <a:rPr kumimoji="1" lang="en-US" altLang="zh-CN"/>
              <a:t>score(2,q1)</a:t>
            </a:r>
            <a:r>
              <a:rPr kumimoji="1" lang="zh-CN" altLang="en-US"/>
              <a:t>为例，它只考虑前两个</a:t>
            </a:r>
            <a:endParaRPr kumimoji="1" lang="zh-CN" altLang="en-US"/>
          </a:p>
          <a:p>
            <a:pPr marL="0" indent="0">
              <a:buNone/>
            </a:pPr>
            <a:r>
              <a:rPr kumimoji="1" lang="zh-CN" altLang="en-US"/>
              <a:t>隐状态，且它是</a:t>
            </a:r>
            <a:endParaRPr kumimoji="1" lang="zh-CN" altLang="en-US"/>
          </a:p>
          <a:p>
            <a:pPr marL="0" indent="0">
              <a:buNone/>
            </a:pPr>
            <a:r>
              <a:rPr kumimoji="1" lang="zh-CN" altLang="en-US"/>
              <a:t>符合</a:t>
            </a:r>
            <a:r>
              <a:rPr kumimoji="1" lang="en-US" altLang="zh-CN"/>
              <a:t>{x1=*,x2=q1}</a:t>
            </a:r>
            <a:r>
              <a:rPr kumimoji="1" lang="zh-CN" altLang="en-US"/>
              <a:t>的序列中概率最大</a:t>
            </a:r>
            <a:endParaRPr kumimoji="1" lang="zh-CN" altLang="en-US"/>
          </a:p>
          <a:p>
            <a:pPr marL="0" indent="0">
              <a:buNone/>
            </a:pPr>
            <a:r>
              <a:rPr kumimoji="1" lang="zh-CN" altLang="en-US"/>
              <a:t>的那个序列的概率。</a:t>
            </a:r>
            <a:endParaRPr kumimoji="1" lang="zh-CN"/>
          </a:p>
          <a:p>
            <a:pPr marL="0" indent="0">
              <a:buNone/>
            </a:pPr>
            <a:endParaRPr kumimoji="1" lang="en-US" altLang="zh-CN"/>
          </a:p>
          <a:p>
            <a:pPr marL="0" indent="0">
              <a:buNone/>
            </a:pPr>
            <a:endParaRPr kumimoji="1" lang="en-US" altLang="zh-CN"/>
          </a:p>
          <a:p>
            <a:pPr marL="0" indent="0">
              <a:buNone/>
            </a:pPr>
            <a:r>
              <a:rPr kumimoji="1" lang="en-US" altLang="zh-CN"/>
              <a:t>								</a:t>
            </a:r>
            <a:r>
              <a:rPr kumimoji="1" lang="zh-CN" altLang="en-US"/>
              <a:t>上：分数</a:t>
            </a:r>
            <a:endParaRPr kumimoji="1" lang="zh-CN" altLang="en-US"/>
          </a:p>
          <a:p>
            <a:pPr marL="0" indent="0">
              <a:buNone/>
            </a:pPr>
            <a:endParaRPr kumimoji="1" lang="zh-CN" altLang="en-US"/>
          </a:p>
          <a:p>
            <a:pPr marL="0" indent="0">
              <a:buNone/>
            </a:pPr>
            <a:r>
              <a:rPr kumimoji="1" lang="en-US" altLang="zh-CN"/>
              <a:t>							</a:t>
            </a:r>
            <a:endParaRPr kumimoji="1" lang="en-US" altLang="zh-CN"/>
          </a:p>
          <a:p>
            <a:pPr marL="0" indent="0">
              <a:buNone/>
            </a:pPr>
            <a:r>
              <a:rPr kumimoji="1" lang="en-US" altLang="zh-CN"/>
              <a:t>							</a:t>
            </a:r>
            <a:r>
              <a:rPr kumimoji="1" lang="zh-CN" altLang="en-US"/>
              <a:t>左：分数所代表的序列</a:t>
            </a:r>
            <a:endParaRPr kumimoji="1" lang="zh-CN" altLang="en-US"/>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pic>
        <p:nvPicPr>
          <p:cNvPr id="13" name="图片 12"/>
          <p:cNvPicPr>
            <a:picLocks noChangeAspect="1"/>
          </p:cNvPicPr>
          <p:nvPr/>
        </p:nvPicPr>
        <p:blipFill>
          <a:blip r:embed="rId1"/>
          <a:stretch>
            <a:fillRect/>
          </a:stretch>
        </p:blipFill>
        <p:spPr>
          <a:xfrm>
            <a:off x="5681345" y="1137920"/>
            <a:ext cx="5813425" cy="2462530"/>
          </a:xfrm>
          <a:prstGeom prst="rect">
            <a:avLst/>
          </a:prstGeom>
        </p:spPr>
      </p:pic>
      <p:pic>
        <p:nvPicPr>
          <p:cNvPr id="14" name="图片 13"/>
          <p:cNvPicPr>
            <a:picLocks noChangeAspect="1"/>
          </p:cNvPicPr>
          <p:nvPr/>
        </p:nvPicPr>
        <p:blipFill>
          <a:blip r:embed="rId2"/>
          <a:stretch>
            <a:fillRect/>
          </a:stretch>
        </p:blipFill>
        <p:spPr>
          <a:xfrm>
            <a:off x="1015365" y="3794125"/>
            <a:ext cx="5568950" cy="2363470"/>
          </a:xfrm>
          <a:prstGeom prst="rect">
            <a:avLst/>
          </a:prstGeom>
        </p:spPr>
      </p:pic>
    </p:spTree>
  </p:cSld>
  <p:clrMapOvr>
    <a:masterClrMapping/>
  </p:clrMapOvr>
  <p:transition spd="med">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隐马尔科夫模型</a:t>
            </a:r>
            <a:endParaRPr kumimoji="1" lang="zh-CN" altLang="en-US"/>
          </a:p>
        </p:txBody>
      </p:sp>
      <p:sp>
        <p:nvSpPr>
          <p:cNvPr id="3" name="内容占位符 2"/>
          <p:cNvSpPr>
            <a:spLocks noGrp="1"/>
          </p:cNvSpPr>
          <p:nvPr>
            <p:ph idx="1"/>
          </p:nvPr>
        </p:nvSpPr>
        <p:spPr/>
        <p:txBody>
          <a:bodyPr/>
          <a:lstStyle/>
          <a:p>
            <a:pPr marL="0" indent="0">
              <a:buNone/>
            </a:pPr>
            <a:r>
              <a:rPr kumimoji="1" lang="zh-CN" altLang="en-US"/>
              <a:t>递推式：</a:t>
            </a:r>
            <a:endParaRPr kumimoji="1" lang="zh-CN" altLang="en-US"/>
          </a:p>
          <a:p>
            <a:pPr marL="0" indent="0">
              <a:buNone/>
            </a:pPr>
            <a:endParaRPr kumimoji="1" lang="zh-CN" altLang="en-US"/>
          </a:p>
          <a:p>
            <a:pPr marL="0" indent="0">
              <a:buNone/>
            </a:pPr>
            <a:endParaRPr kumimoji="1" lang="zh-CN" altLang="en-US"/>
          </a:p>
          <a:p>
            <a:pPr marL="0" indent="0">
              <a:buNone/>
            </a:pPr>
            <a:r>
              <a:rPr kumimoji="1" lang="en-US" altLang="zh-CN"/>
              <a:t>			</a:t>
            </a:r>
            <a:r>
              <a:rPr kumimoji="1" lang="zh-CN" altLang="zh-CN"/>
              <a:t>由</a:t>
            </a:r>
            <a:r>
              <a:rPr kumimoji="1" lang="en-US" altLang="zh-CN"/>
              <a:t>B</a:t>
            </a:r>
            <a:r>
              <a:rPr kumimoji="1" lang="zh-CN" altLang="en-US"/>
              <a:t>知                                                            由</a:t>
            </a:r>
            <a:r>
              <a:rPr kumimoji="1" lang="en-US" altLang="zh-CN"/>
              <a:t>A</a:t>
            </a:r>
            <a:r>
              <a:rPr kumimoji="1" lang="zh-CN" altLang="en-US"/>
              <a:t>知</a:t>
            </a:r>
            <a:endParaRPr kumimoji="1" lang="zh-CN" altLang="en-US"/>
          </a:p>
          <a:p>
            <a:pPr marL="0" indent="0">
              <a:buNone/>
            </a:pPr>
            <a:endParaRPr kumimoji="1" lang="zh-CN" altLang="en-US">
              <a:sym typeface="+mn-ea"/>
            </a:endParaRPr>
          </a:p>
          <a:p>
            <a:pPr marL="0" indent="0">
              <a:buNone/>
            </a:pPr>
            <a:r>
              <a:rPr kumimoji="1" lang="zh-CN" altLang="en-US">
                <a:sym typeface="+mn-ea"/>
              </a:rPr>
              <a:t>递推时额外存储更新来源</a:t>
            </a:r>
            <a:endParaRPr kumimoji="1" lang="zh-CN" altLang="en-US">
              <a:sym typeface="+mn-ea"/>
            </a:endParaRPr>
          </a:p>
          <a:p>
            <a:pPr marL="0" indent="0">
              <a:buNone/>
            </a:pPr>
            <a:endParaRPr kumimoji="1" lang="zh-CN" altLang="en-US"/>
          </a:p>
          <a:p>
            <a:pPr marL="0" indent="0">
              <a:buNone/>
            </a:pPr>
            <a:r>
              <a:rPr kumimoji="1" lang="zh-CN" altLang="en-US"/>
              <a:t>最终结果：</a:t>
            </a:r>
            <a:endParaRPr kumimoji="1" lang="zh-CN" altLang="en-US"/>
          </a:p>
          <a:p>
            <a:pPr marL="0" indent="0">
              <a:buNone/>
            </a:pPr>
            <a:r>
              <a:rPr kumimoji="1" lang="zh-CN" altLang="en-US"/>
              <a:t>先取最大的</a:t>
            </a:r>
            <a:r>
              <a:rPr kumimoji="1" lang="en-US" altLang="zh-CN"/>
              <a:t>score(n,q)</a:t>
            </a:r>
            <a:r>
              <a:rPr kumimoji="1" lang="zh-CN" altLang="en-US"/>
              <a:t>，之后随更新来源往前确定。</a:t>
            </a:r>
            <a:endParaRPr kumimoji="1" lang="zh-CN" altLang="en-US"/>
          </a:p>
          <a:p>
            <a:pPr marL="0" indent="0">
              <a:buNone/>
            </a:pPr>
            <a:endParaRPr kumimoji="1" lang="zh-CN" altLang="en-US"/>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graphicFrame>
        <p:nvGraphicFramePr>
          <p:cNvPr id="5" name="对象 4">
            <a:hlinkClick r:id="" action="ppaction://ole?verb=0"/>
          </p:cNvPr>
          <p:cNvGraphicFramePr>
            <a:graphicFrameLocks noChangeAspect="1"/>
          </p:cNvGraphicFramePr>
          <p:nvPr/>
        </p:nvGraphicFramePr>
        <p:xfrm>
          <a:off x="822325" y="1870075"/>
          <a:ext cx="10000615" cy="666750"/>
        </p:xfrm>
        <a:graphic>
          <a:graphicData uri="http://schemas.openxmlformats.org/presentationml/2006/ole">
            <mc:AlternateContent xmlns:mc="http://schemas.openxmlformats.org/markup-compatibility/2006">
              <mc:Choice xmlns:v="urn:schemas-microsoft-com:vml" Requires="v">
                <p:oleObj spid="_x0000_s3081" name="" r:id="rId1" imgW="4381500" imgH="292100" progId="Equation.KSEE3">
                  <p:embed/>
                </p:oleObj>
              </mc:Choice>
              <mc:Fallback>
                <p:oleObj name="" r:id="rId1" imgW="4381500" imgH="292100" progId="Equation.KSEE3">
                  <p:embed/>
                  <p:pic>
                    <p:nvPicPr>
                      <p:cNvPr id="0" name="对象 4">
                        <a:hlinkClick r:id="" action="ppaction://ole?verb=0"/>
                      </p:cNvPr>
                      <p:cNvPicPr/>
                      <p:nvPr/>
                    </p:nvPicPr>
                    <p:blipFill>
                      <a:blip r:embed="rId2"/>
                      <a:stretch>
                        <a:fillRect/>
                      </a:stretch>
                    </p:blipFill>
                    <p:spPr>
                      <a:xfrm>
                        <a:off x="822325" y="1870075"/>
                        <a:ext cx="10000615" cy="666750"/>
                      </a:xfrm>
                      <a:prstGeom prst="rect">
                        <a:avLst/>
                      </a:prstGeom>
                    </p:spPr>
                  </p:pic>
                </p:oleObj>
              </mc:Fallback>
            </mc:AlternateContent>
          </a:graphicData>
        </a:graphic>
      </p:graphicFrame>
      <p:sp>
        <p:nvSpPr>
          <p:cNvPr id="6" name="文本框 5"/>
          <p:cNvSpPr txBox="1"/>
          <p:nvPr/>
        </p:nvSpPr>
        <p:spPr>
          <a:xfrm>
            <a:off x="2493645" y="1255395"/>
            <a:ext cx="309880" cy="368300"/>
          </a:xfrm>
          <a:prstGeom prst="rect">
            <a:avLst/>
          </a:prstGeom>
          <a:noFill/>
        </p:spPr>
        <p:txBody>
          <a:bodyPr wrap="none" rtlCol="0">
            <a:spAutoFit/>
          </a:bodyPr>
          <a:lstStyle/>
          <a:p>
            <a:endParaRPr lang="zh-CN" altLang="en-US"/>
          </a:p>
        </p:txBody>
      </p:sp>
    </p:spTree>
  </p:cSld>
  <p:clrMapOvr>
    <a:masterClrMapping/>
  </p:clrMapOvr>
  <p:transition spd="med">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隐马尔科夫模型</a:t>
            </a:r>
            <a:endParaRPr kumimoji="1" lang="zh-CN" altLang="en-US"/>
          </a:p>
        </p:txBody>
      </p:sp>
      <p:sp>
        <p:nvSpPr>
          <p:cNvPr id="3" name="内容占位符 2"/>
          <p:cNvSpPr>
            <a:spLocks noGrp="1"/>
          </p:cNvSpPr>
          <p:nvPr>
            <p:ph idx="1"/>
          </p:nvPr>
        </p:nvSpPr>
        <p:spPr/>
        <p:txBody>
          <a:bodyPr/>
          <a:lstStyle/>
          <a:p>
            <a:r>
              <a:rPr kumimoji="1" lang="zh-CN" altLang="en-US"/>
              <a:t>应用到词性标注：</a:t>
            </a:r>
            <a:endParaRPr kumimoji="1" lang="zh-CN" altLang="en-US"/>
          </a:p>
          <a:p>
            <a:endParaRPr kumimoji="1" lang="zh-CN" altLang="en-US"/>
          </a:p>
          <a:p>
            <a:r>
              <a:rPr kumimoji="1" lang="zh-CN" altLang="en-US"/>
              <a:t>将</a:t>
            </a:r>
            <a:r>
              <a:rPr kumimoji="1" lang="en-US" altLang="zh-CN"/>
              <a:t>X</a:t>
            </a:r>
            <a:r>
              <a:rPr kumimoji="1" lang="zh-CN" altLang="en-US"/>
              <a:t>序列视为词性序列，将</a:t>
            </a:r>
            <a:r>
              <a:rPr kumimoji="1" lang="en-US" altLang="zh-CN"/>
              <a:t>Y</a:t>
            </a:r>
            <a:r>
              <a:rPr kumimoji="1" lang="zh-CN" altLang="en-US"/>
              <a:t>序列视为词向量序列，则可进行求解。</a:t>
            </a:r>
            <a:endParaRPr kumimoji="1" lang="zh-CN" altLang="en-US"/>
          </a:p>
          <a:p>
            <a:endParaRPr kumimoji="1" lang="zh-CN" altLang="en-US"/>
          </a:p>
          <a:p>
            <a:r>
              <a:rPr kumimoji="1" lang="en-US" altLang="zh-CN"/>
              <a:t>A</a:t>
            </a:r>
            <a:r>
              <a:rPr kumimoji="1" lang="zh-CN" altLang="en-US"/>
              <a:t>，</a:t>
            </a:r>
            <a:r>
              <a:rPr kumimoji="1" lang="en-US" altLang="zh-CN"/>
              <a:t>B</a:t>
            </a:r>
            <a:r>
              <a:rPr kumimoji="1" lang="zh-CN" altLang="en-US"/>
              <a:t>，</a:t>
            </a:r>
            <a:r>
              <a:rPr kumimoji="1" lang="en-US" altLang="zh-CN"/>
              <a:t>π</a:t>
            </a:r>
            <a:r>
              <a:rPr kumimoji="1" lang="zh-CN" altLang="en-US"/>
              <a:t>由统计数据获得，例如预标记的训练数据中，</a:t>
            </a:r>
            <a:r>
              <a:rPr kumimoji="1" lang="en-US" altLang="zh-CN"/>
              <a:t>q1</a:t>
            </a:r>
            <a:r>
              <a:rPr kumimoji="1" lang="zh-CN" altLang="en-US"/>
              <a:t>后出现</a:t>
            </a:r>
            <a:r>
              <a:rPr kumimoji="1" lang="en-US" altLang="zh-CN"/>
              <a:t>q2</a:t>
            </a:r>
            <a:r>
              <a:rPr kumimoji="1" lang="zh-CN" altLang="en-US"/>
              <a:t>的频率对应</a:t>
            </a:r>
            <a:r>
              <a:rPr kumimoji="1" lang="en-US" altLang="zh-CN"/>
              <a:t>A12</a:t>
            </a:r>
            <a:r>
              <a:rPr kumimoji="1" lang="zh-CN" altLang="en-US"/>
              <a:t>。</a:t>
            </a:r>
            <a:endParaRPr kumimoji="1" lang="zh-CN" altLang="en-US"/>
          </a:p>
          <a:p>
            <a:endParaRPr kumimoji="1" lang="zh-CN" altLang="en-US"/>
          </a:p>
          <a:p>
            <a:endParaRPr kumimoji="1" lang="zh-CN" altLang="en-US"/>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Tree>
  </p:cSld>
  <p:clrMapOvr>
    <a:masterClrMapping/>
  </p:clrMapOvr>
  <p:transition spd="med">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条件随机场</a:t>
            </a:r>
            <a:endParaRPr kumimoji="1" lang="zh-CN" altLang="en-US"/>
          </a:p>
        </p:txBody>
      </p:sp>
      <p:sp>
        <p:nvSpPr>
          <p:cNvPr id="3" name="内容占位符 2"/>
          <p:cNvSpPr>
            <a:spLocks noGrp="1"/>
          </p:cNvSpPr>
          <p:nvPr>
            <p:ph idx="1"/>
          </p:nvPr>
        </p:nvSpPr>
        <p:spPr/>
        <p:txBody>
          <a:bodyPr/>
          <a:lstStyle/>
          <a:p>
            <a:r>
              <a:rPr kumimoji="1" lang="en-US" altLang="zh-CN"/>
              <a:t>    </a:t>
            </a:r>
            <a:r>
              <a:rPr kumimoji="1" lang="zh-CN" altLang="en-US"/>
              <a:t>形象地将变量间的联系画为无向图，所有变量的概率分布仅与相连变量相关。条件随机场是确定该无向图中一部分变量后，计算剩余变量概率分布的算法。</a:t>
            </a:r>
            <a:endParaRPr kumimoji="1" lang="zh-CN" altLang="en-US"/>
          </a:p>
          <a:p>
            <a:endParaRPr kumimoji="1" lang="zh-CN" altLang="en-US"/>
          </a:p>
          <a:p>
            <a:r>
              <a:rPr kumimoji="1" lang="zh-CN" altLang="en-US"/>
              <a:t>如图例子，每个点的概率分布仅与相连变量有关。</a:t>
            </a:r>
            <a:endParaRPr kumimoji="1" lang="zh-CN" altLang="en-US"/>
          </a:p>
          <a:p>
            <a:endParaRPr kumimoji="1" lang="zh-CN" altLang="en-US"/>
          </a:p>
          <a:p>
            <a:r>
              <a:rPr kumimoji="1" lang="zh-CN" altLang="en-US"/>
              <a:t>易发现确定白点处变量后，黑点处变量相互独立。</a:t>
            </a:r>
            <a:endParaRPr kumimoji="1" lang="zh-CN" altLang="en-US"/>
          </a:p>
          <a:p>
            <a:endParaRPr kumimoji="1" lang="zh-CN" altLang="en-US"/>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7343775" y="2778760"/>
            <a:ext cx="3246755" cy="2752090"/>
          </a:xfrm>
          <a:prstGeom prst="rect">
            <a:avLst/>
          </a:prstGeom>
        </p:spPr>
      </p:pic>
    </p:spTree>
  </p:cSld>
  <p:clrMapOvr>
    <a:masterClrMapping/>
  </p:clrMapOvr>
  <p:transition spd="med">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条件随机场</a:t>
            </a:r>
            <a:endParaRPr kumimoji="1" lang="zh-CN" altLang="en-US"/>
          </a:p>
        </p:txBody>
      </p:sp>
      <p:sp>
        <p:nvSpPr>
          <p:cNvPr id="3" name="内容占位符 2"/>
          <p:cNvSpPr>
            <a:spLocks noGrp="1"/>
          </p:cNvSpPr>
          <p:nvPr>
            <p:ph idx="1"/>
          </p:nvPr>
        </p:nvSpPr>
        <p:spPr/>
        <p:txBody>
          <a:bodyPr/>
          <a:lstStyle/>
          <a:p>
            <a:r>
              <a:rPr kumimoji="1" lang="zh-CN" altLang="en-US"/>
              <a:t>简化后的模型：</a:t>
            </a:r>
            <a:endParaRPr kumimoji="1" lang="zh-CN" altLang="en-US"/>
          </a:p>
          <a:p>
            <a:endParaRPr kumimoji="1" lang="zh-CN" altLang="en-US"/>
          </a:p>
          <a:p>
            <a:r>
              <a:rPr kumimoji="1" lang="zh-CN" altLang="en-US"/>
              <a:t>设确定的变量为</a:t>
            </a:r>
            <a:r>
              <a:rPr kumimoji="1" lang="en-US" altLang="zh-CN"/>
              <a:t>Y</a:t>
            </a:r>
            <a:r>
              <a:rPr kumimoji="1" lang="zh-CN" altLang="en-US"/>
              <a:t>，即句子向量（或句子矩阵）。</a:t>
            </a:r>
            <a:endParaRPr kumimoji="1" lang="zh-CN" altLang="en-US"/>
          </a:p>
          <a:p>
            <a:endParaRPr kumimoji="1" lang="zh-CN" altLang="en-US"/>
          </a:p>
          <a:p>
            <a:r>
              <a:rPr kumimoji="1" lang="zh-CN" altLang="en-US"/>
              <a:t>其余变量为</a:t>
            </a:r>
            <a:r>
              <a:rPr kumimoji="1" lang="en-US" altLang="zh-CN"/>
              <a:t>X</a:t>
            </a:r>
            <a:r>
              <a:rPr kumimoji="1" lang="zh-CN" altLang="en-US"/>
              <a:t>序列，即词性序列。</a:t>
            </a:r>
            <a:endParaRPr kumimoji="1" lang="zh-CN" altLang="en-US"/>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7" name="椭圆 6"/>
          <p:cNvSpPr/>
          <p:nvPr/>
        </p:nvSpPr>
        <p:spPr>
          <a:xfrm>
            <a:off x="7830185" y="1222375"/>
            <a:ext cx="811530" cy="811530"/>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rPr>
              <a:t>x1</a:t>
            </a:r>
            <a:endPar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8" name="椭圆 7"/>
          <p:cNvSpPr/>
          <p:nvPr/>
        </p:nvSpPr>
        <p:spPr>
          <a:xfrm>
            <a:off x="9509125" y="1222375"/>
            <a:ext cx="811530" cy="811530"/>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rPr>
              <a:t>x2</a:t>
            </a:r>
            <a:endPar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9" name="椭圆 8"/>
          <p:cNvSpPr/>
          <p:nvPr/>
        </p:nvSpPr>
        <p:spPr>
          <a:xfrm>
            <a:off x="11163300" y="1222375"/>
            <a:ext cx="811530" cy="811530"/>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rPr>
              <a:t>x3</a:t>
            </a:r>
            <a:endPar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4" name="椭圆 13"/>
          <p:cNvSpPr/>
          <p:nvPr/>
        </p:nvSpPr>
        <p:spPr>
          <a:xfrm>
            <a:off x="9574530" y="2733675"/>
            <a:ext cx="811530" cy="811530"/>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rPr>
              <a:t>Y</a:t>
            </a:r>
            <a:endPar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cxnSp>
        <p:nvCxnSpPr>
          <p:cNvPr id="6" name="直接连接符 5"/>
          <p:cNvCxnSpPr>
            <a:stCxn id="7" idx="5"/>
          </p:cNvCxnSpPr>
          <p:nvPr/>
        </p:nvCxnSpPr>
        <p:spPr>
          <a:xfrm>
            <a:off x="8522970" y="1915160"/>
            <a:ext cx="1024255" cy="913765"/>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0" name="直接连接符 9"/>
          <p:cNvCxnSpPr>
            <a:stCxn id="7" idx="6"/>
            <a:endCxn id="8" idx="2"/>
          </p:cNvCxnSpPr>
          <p:nvPr/>
        </p:nvCxnSpPr>
        <p:spPr>
          <a:xfrm>
            <a:off x="8641715" y="1628140"/>
            <a:ext cx="867410" cy="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1" name="直接连接符 10"/>
          <p:cNvCxnSpPr>
            <a:stCxn id="8" idx="6"/>
            <a:endCxn id="9" idx="2"/>
          </p:cNvCxnSpPr>
          <p:nvPr/>
        </p:nvCxnSpPr>
        <p:spPr>
          <a:xfrm>
            <a:off x="10320655" y="1628140"/>
            <a:ext cx="842645" cy="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2" name="直接连接符 11"/>
          <p:cNvCxnSpPr>
            <a:stCxn id="8" idx="4"/>
          </p:cNvCxnSpPr>
          <p:nvPr/>
        </p:nvCxnSpPr>
        <p:spPr>
          <a:xfrm flipH="1">
            <a:off x="9911080" y="2033905"/>
            <a:ext cx="3810" cy="59182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3" name="直接连接符 12"/>
          <p:cNvCxnSpPr/>
          <p:nvPr/>
        </p:nvCxnSpPr>
        <p:spPr>
          <a:xfrm flipH="1">
            <a:off x="10414635" y="2069465"/>
            <a:ext cx="974090" cy="738505"/>
          </a:xfrm>
          <a:prstGeom prst="line">
            <a:avLst/>
          </a:prstGeom>
          <a:solidFill>
            <a:schemeClr val="accent1"/>
          </a:solidFill>
          <a:ln w="9525" cap="flat" cmpd="sng" algn="ctr">
            <a:solidFill>
              <a:schemeClr val="tx1"/>
            </a:solidFill>
            <a:prstDash val="solid"/>
            <a:round/>
            <a:headEnd type="none" w="med" len="med"/>
            <a:tailEnd type="none" w="med" len="med"/>
          </a:ln>
        </p:spPr>
      </p:cxnSp>
    </p:spTree>
  </p:cSld>
  <p:clrMapOvr>
    <a:masterClrMapping/>
  </p:clrMapOvr>
  <p:transition spd="med">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条件随机场</a:t>
            </a:r>
            <a:endParaRPr kumimoji="1" lang="zh-CN" altLang="en-US"/>
          </a:p>
        </p:txBody>
      </p:sp>
      <p:sp>
        <p:nvSpPr>
          <p:cNvPr id="3" name="内容占位符 2"/>
          <p:cNvSpPr>
            <a:spLocks noGrp="1"/>
          </p:cNvSpPr>
          <p:nvPr>
            <p:ph idx="1"/>
          </p:nvPr>
        </p:nvSpPr>
        <p:spPr/>
        <p:txBody>
          <a:bodyPr/>
          <a:lstStyle/>
          <a:p>
            <a:r>
              <a:rPr kumimoji="1" lang="zh-CN" altLang="en-US"/>
              <a:t>目的：</a:t>
            </a:r>
            <a:endParaRPr kumimoji="1" lang="zh-CN" altLang="en-US"/>
          </a:p>
          <a:p>
            <a:endParaRPr kumimoji="1" lang="zh-CN" altLang="en-US"/>
          </a:p>
          <a:p>
            <a:r>
              <a:rPr kumimoji="1" lang="zh-CN" altLang="en-US"/>
              <a:t>依然是求</a:t>
            </a:r>
            <a:r>
              <a:rPr kumimoji="1" lang="en-US" altLang="zh-CN"/>
              <a:t>X</a:t>
            </a:r>
            <a:r>
              <a:rPr kumimoji="1" lang="zh-CN" altLang="zh-CN"/>
              <a:t>使</a:t>
            </a:r>
            <a:r>
              <a:rPr kumimoji="1" lang="en-US" altLang="zh-CN"/>
              <a:t>max P(X|Y)</a:t>
            </a:r>
            <a:endParaRPr kumimoji="1" lang="zh-CN" altLang="en-US"/>
          </a:p>
          <a:p>
            <a:endParaRPr kumimoji="1" lang="zh-CN" altLang="en-US"/>
          </a:p>
          <a:p>
            <a:endParaRPr kumimoji="1" lang="zh-CN" altLang="en-US"/>
          </a:p>
          <a:p>
            <a:r>
              <a:rPr kumimoji="1" lang="zh-CN" altLang="en-US"/>
              <a:t>问题：</a:t>
            </a:r>
            <a:endParaRPr kumimoji="1" lang="zh-CN" altLang="en-US"/>
          </a:p>
          <a:p>
            <a:endParaRPr kumimoji="1" lang="zh-CN" altLang="en-US"/>
          </a:p>
          <a:p>
            <a:r>
              <a:rPr kumimoji="1" lang="zh-CN" altLang="en-US"/>
              <a:t>概率分布还未定义</a:t>
            </a:r>
            <a:endParaRPr kumimoji="1" lang="zh-CN" altLang="en-US"/>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Tree>
  </p:cSld>
  <p:clrMapOvr>
    <a:masterClrMapping/>
  </p:clrMapOvr>
  <p:transition spd="med">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条件随机场</a:t>
            </a:r>
            <a:endParaRPr kumimoji="1" lang="zh-CN" altLang="en-US"/>
          </a:p>
        </p:txBody>
      </p:sp>
      <p:sp>
        <p:nvSpPr>
          <p:cNvPr id="3" name="内容占位符 2"/>
          <p:cNvSpPr>
            <a:spLocks noGrp="1"/>
          </p:cNvSpPr>
          <p:nvPr>
            <p:ph idx="1"/>
          </p:nvPr>
        </p:nvSpPr>
        <p:spPr/>
        <p:txBody>
          <a:bodyPr/>
          <a:lstStyle/>
          <a:p>
            <a:r>
              <a:rPr kumimoji="1" lang="zh-CN" altLang="en-US"/>
              <a:t>定义概率分布（此处仅给出我搜到的定义）：</a:t>
            </a:r>
            <a:endParaRPr kumimoji="1" lang="zh-CN" altLang="en-US"/>
          </a:p>
          <a:p>
            <a:endParaRPr kumimoji="1" lang="zh-CN" altLang="en-US"/>
          </a:p>
          <a:p>
            <a:r>
              <a:rPr kumimoji="1" lang="zh-CN" altLang="en-US"/>
              <a:t>①定义评分规则</a:t>
            </a:r>
            <a:r>
              <a:rPr kumimoji="1" lang="en-US" altLang="zh-CN"/>
              <a:t>F(X,Y)</a:t>
            </a:r>
            <a:r>
              <a:rPr kumimoji="1" lang="zh-CN" altLang="zh-CN"/>
              <a:t>，</a:t>
            </a:r>
            <a:r>
              <a:rPr kumimoji="1" lang="en-US" altLang="zh-CN"/>
              <a:t>X,Y</a:t>
            </a:r>
            <a:r>
              <a:rPr kumimoji="1" lang="zh-CN" altLang="en-US"/>
              <a:t>是整个序列，过于宽泛，不妨如下定义</a:t>
            </a:r>
            <a:endParaRPr kumimoji="1" lang="zh-CN" altLang="en-US"/>
          </a:p>
          <a:p>
            <a:endParaRPr kumimoji="1" lang="en-US" altLang="en-US"/>
          </a:p>
          <a:p>
            <a:r>
              <a:rPr kumimoji="1" lang="en-US" altLang="en-US"/>
              <a:t>       f(Y,i,xi,xi-1)=0</a:t>
            </a:r>
            <a:r>
              <a:rPr kumimoji="1" lang="zh-CN" altLang="en-US"/>
              <a:t>或</a:t>
            </a:r>
            <a:r>
              <a:rPr kumimoji="1" lang="en-US" altLang="zh-CN"/>
              <a:t>1</a:t>
            </a:r>
            <a:endParaRPr kumimoji="1" lang="zh-CN" altLang="en-US"/>
          </a:p>
          <a:p>
            <a:endParaRPr kumimoji="1" lang="zh-CN" altLang="en-US"/>
          </a:p>
          <a:p>
            <a:r>
              <a:rPr kumimoji="1" lang="zh-CN" altLang="en-US"/>
              <a:t>多条规则</a:t>
            </a:r>
            <a:r>
              <a:rPr kumimoji="1" lang="en-US" altLang="zh-CN"/>
              <a:t>f1,...,fj,...,fn,</a:t>
            </a:r>
            <a:r>
              <a:rPr kumimoji="1" lang="zh-CN" altLang="en-US"/>
              <a:t>每条规则相当于传入参数</a:t>
            </a:r>
            <a:r>
              <a:rPr kumimoji="1" lang="en-US" altLang="zh-CN"/>
              <a:t>Y,i,xi,xi-1</a:t>
            </a:r>
            <a:r>
              <a:rPr kumimoji="1" lang="zh-CN" altLang="en-US"/>
              <a:t>的函数，</a:t>
            </a:r>
            <a:r>
              <a:rPr kumimoji="1" lang="en-US" altLang="zh-CN"/>
              <a:t>i</a:t>
            </a:r>
            <a:r>
              <a:rPr kumimoji="1" lang="zh-CN" altLang="en-US"/>
              <a:t>为</a:t>
            </a:r>
            <a:r>
              <a:rPr kumimoji="1" lang="en-US" altLang="zh-CN"/>
              <a:t>X</a:t>
            </a:r>
            <a:r>
              <a:rPr kumimoji="1" lang="zh-CN" altLang="en-US"/>
              <a:t>的某一位，</a:t>
            </a:r>
            <a:r>
              <a:rPr kumimoji="1" lang="en-US" altLang="zh-CN"/>
              <a:t>xi</a:t>
            </a:r>
            <a:r>
              <a:rPr kumimoji="1" lang="zh-CN" altLang="en-US"/>
              <a:t>，</a:t>
            </a:r>
            <a:r>
              <a:rPr kumimoji="1" lang="en-US" altLang="zh-CN"/>
              <a:t>xi-1</a:t>
            </a:r>
            <a:r>
              <a:rPr kumimoji="1" lang="zh-CN" altLang="en-US"/>
              <a:t>为对应位上的状态，函数返回</a:t>
            </a:r>
            <a:r>
              <a:rPr kumimoji="1" lang="en-US" altLang="zh-CN"/>
              <a:t>0</a:t>
            </a:r>
            <a:r>
              <a:rPr kumimoji="1" lang="zh-CN" altLang="en-US"/>
              <a:t>或</a:t>
            </a:r>
            <a:r>
              <a:rPr kumimoji="1" lang="en-US" altLang="zh-CN"/>
              <a:t>1</a:t>
            </a:r>
            <a:r>
              <a:rPr kumimoji="1" lang="zh-CN" altLang="en-US"/>
              <a:t>。</a:t>
            </a:r>
            <a:endParaRPr kumimoji="1" lang="zh-CN" altLang="en-US"/>
          </a:p>
          <a:p>
            <a:r>
              <a:rPr kumimoji="1" lang="zh-CN" altLang="en-US"/>
              <a:t>此外加上权重</a:t>
            </a:r>
            <a:r>
              <a:rPr kumimoji="1" lang="en-US" altLang="zh-CN"/>
              <a:t>λ</a:t>
            </a:r>
            <a:r>
              <a:rPr kumimoji="1" lang="zh-CN" altLang="en-US"/>
              <a:t>。</a:t>
            </a:r>
            <a:endParaRPr kumimoji="1" lang="zh-CN" altLang="en-US"/>
          </a:p>
          <a:p>
            <a:endParaRPr kumimoji="1" lang="zh-CN" altLang="en-US"/>
          </a:p>
          <a:p>
            <a:r>
              <a:rPr kumimoji="1" lang="zh-CN" altLang="en-US"/>
              <a:t>使</a:t>
            </a:r>
            <a:r>
              <a:rPr kumimoji="1" lang="en-US" altLang="zh-CN"/>
              <a:t>F(X,Y)=Σλf</a:t>
            </a:r>
            <a:endParaRPr kumimoji="1" lang="zh-CN" altLang="en-US"/>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graphicFrame>
        <p:nvGraphicFramePr>
          <p:cNvPr id="5" name="对象 4">
            <a:hlinkClick r:id="" action="ppaction://ole?verb=0"/>
          </p:cNvPr>
          <p:cNvGraphicFramePr>
            <a:graphicFrameLocks noChangeAspect="1"/>
          </p:cNvGraphicFramePr>
          <p:nvPr/>
        </p:nvGraphicFramePr>
        <p:xfrm>
          <a:off x="4700270" y="4726940"/>
          <a:ext cx="6816090" cy="1463675"/>
        </p:xfrm>
        <a:graphic>
          <a:graphicData uri="http://schemas.openxmlformats.org/presentationml/2006/ole">
            <mc:AlternateContent xmlns:mc="http://schemas.openxmlformats.org/markup-compatibility/2006">
              <mc:Choice xmlns:v="urn:schemas-microsoft-com:vml" Requires="v">
                <p:oleObj spid="_x0000_s4105" name="" r:id="rId1" imgW="2070100" imgH="444500" progId="Equation.KSEE3">
                  <p:embed/>
                </p:oleObj>
              </mc:Choice>
              <mc:Fallback>
                <p:oleObj name="" r:id="rId1" imgW="2070100" imgH="444500" progId="Equation.KSEE3">
                  <p:embed/>
                  <p:pic>
                    <p:nvPicPr>
                      <p:cNvPr id="0" name="对象 4">
                        <a:hlinkClick r:id="" action="ppaction://ole?verb=0"/>
                      </p:cNvPr>
                      <p:cNvPicPr/>
                      <p:nvPr/>
                    </p:nvPicPr>
                    <p:blipFill>
                      <a:blip r:embed="rId2"/>
                      <a:stretch>
                        <a:fillRect/>
                      </a:stretch>
                    </p:blipFill>
                    <p:spPr>
                      <a:xfrm>
                        <a:off x="4700270" y="4726940"/>
                        <a:ext cx="6816090" cy="1463675"/>
                      </a:xfrm>
                      <a:prstGeom prst="rect">
                        <a:avLst/>
                      </a:prstGeom>
                    </p:spPr>
                  </p:pic>
                </p:oleObj>
              </mc:Fallback>
            </mc:AlternateContent>
          </a:graphicData>
        </a:graphic>
      </p:graphicFrame>
    </p:spTree>
  </p:cSld>
  <p:clrMapOvr>
    <a:masterClrMapping/>
  </p:clrMapOvr>
  <p:transition spd="med">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条件随机场</a:t>
            </a:r>
            <a:endParaRPr kumimoji="1" lang="zh-CN" altLang="en-US"/>
          </a:p>
        </p:txBody>
      </p:sp>
      <p:sp>
        <p:nvSpPr>
          <p:cNvPr id="3" name="内容占位符 2"/>
          <p:cNvSpPr>
            <a:spLocks noGrp="1"/>
          </p:cNvSpPr>
          <p:nvPr>
            <p:ph idx="1"/>
          </p:nvPr>
        </p:nvSpPr>
        <p:spPr/>
        <p:txBody>
          <a:bodyPr/>
          <a:lstStyle/>
          <a:p>
            <a:r>
              <a:rPr kumimoji="1" lang="zh-CN" altLang="en-US"/>
              <a:t>细节：</a:t>
            </a:r>
            <a:endParaRPr kumimoji="1" lang="zh-CN" altLang="en-US"/>
          </a:p>
          <a:p>
            <a:endParaRPr kumimoji="1" lang="en-US" altLang="zh-CN"/>
          </a:p>
          <a:p>
            <a:r>
              <a:rPr kumimoji="1" lang="en-US" altLang="zh-CN"/>
              <a:t>f</a:t>
            </a:r>
            <a:r>
              <a:rPr kumimoji="1" lang="zh-CN" altLang="en-US"/>
              <a:t>可仅使用</a:t>
            </a:r>
            <a:r>
              <a:rPr kumimoji="1" lang="en-US" altLang="zh-CN"/>
              <a:t>xi,</a:t>
            </a:r>
            <a:r>
              <a:rPr kumimoji="1" lang="zh-CN" altLang="en-US"/>
              <a:t>不使用</a:t>
            </a:r>
            <a:r>
              <a:rPr kumimoji="1" lang="en-US" altLang="zh-CN"/>
              <a:t>xi-1</a:t>
            </a:r>
            <a:r>
              <a:rPr kumimoji="1" lang="zh-CN" altLang="en-US"/>
              <a:t>，这称为状态特征。若输出值与</a:t>
            </a:r>
            <a:r>
              <a:rPr kumimoji="1" lang="en-US" altLang="zh-CN"/>
              <a:t>xi-1</a:t>
            </a:r>
            <a:r>
              <a:rPr kumimoji="1" lang="zh-CN" altLang="en-US"/>
              <a:t>有关，则称为转移特征。</a:t>
            </a:r>
            <a:endParaRPr kumimoji="1" lang="zh-CN" altLang="en-US"/>
          </a:p>
          <a:p>
            <a:endParaRPr kumimoji="1" lang="zh-CN" altLang="en-US"/>
          </a:p>
          <a:p>
            <a:r>
              <a:rPr kumimoji="1" lang="zh-CN" altLang="en-US"/>
              <a:t>此外</a:t>
            </a:r>
            <a:r>
              <a:rPr kumimoji="1" lang="en-US" altLang="zh-CN"/>
              <a:t>f</a:t>
            </a:r>
            <a:r>
              <a:rPr kumimoji="1" lang="zh-CN" altLang="en-US"/>
              <a:t>可使用</a:t>
            </a:r>
            <a:r>
              <a:rPr kumimoji="1" lang="en-US" altLang="zh-CN"/>
              <a:t>Y</a:t>
            </a:r>
            <a:r>
              <a:rPr kumimoji="1" lang="zh-CN" altLang="en-US"/>
              <a:t>的整个句子特征，如句尾问号输出</a:t>
            </a:r>
            <a:r>
              <a:rPr kumimoji="1" lang="en-US" altLang="zh-CN"/>
              <a:t>1</a:t>
            </a:r>
            <a:r>
              <a:rPr kumimoji="1" lang="zh-CN" altLang="en-US"/>
              <a:t>等，也能仅使用</a:t>
            </a:r>
            <a:r>
              <a:rPr kumimoji="1" lang="en-US" altLang="zh-CN"/>
              <a:t>yi</a:t>
            </a:r>
            <a:r>
              <a:rPr kumimoji="1" lang="zh-CN" altLang="en-US"/>
              <a:t>这个词的特征。</a:t>
            </a:r>
            <a:endParaRPr kumimoji="1" lang="zh-CN" altLang="en-US"/>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Tree>
  </p:cSld>
  <p:clrMapOvr>
    <a:masterClrMapping/>
  </p:clrMapOvr>
  <p:transition spd="med">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4258310" cy="460375"/>
          </a:xfrm>
          <a:prstGeom prst="rect">
            <a:avLst/>
          </a:prstGeom>
          <a:noFill/>
        </p:spPr>
        <p:txBody>
          <a:bodyPr wrap="square" rtlCol="0">
            <a:spAutoFit/>
          </a:bodyPr>
          <a:lstStyle/>
          <a:p>
            <a:r>
              <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背景介绍</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文本框 2"/>
          <p:cNvSpPr txBox="1"/>
          <p:nvPr/>
        </p:nvSpPr>
        <p:spPr>
          <a:xfrm>
            <a:off x="794084" y="1347537"/>
            <a:ext cx="9444790" cy="2861310"/>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400" dirty="0">
                <a:solidFill>
                  <a:srgbClr val="0070C0"/>
                </a:solidFill>
                <a:latin typeface="思源黑体 CN Normal" panose="020B0400000000000000" pitchFamily="34" charset="-122"/>
                <a:ea typeface="思源黑体 CN Normal" panose="020B0400000000000000" pitchFamily="34" charset="-122"/>
                <a:sym typeface="+mn-ea"/>
              </a:rPr>
              <a:t>背景</a:t>
            </a:r>
            <a:endParaRPr lang="en-US" altLang="zh-CN" sz="2400" dirty="0">
              <a:solidFill>
                <a:srgbClr val="0070C0"/>
              </a:solidFill>
              <a:latin typeface="思源黑体 CN Normal" panose="020B0400000000000000" pitchFamily="34" charset="-122"/>
              <a:ea typeface="思源黑体 CN Normal" panose="020B0400000000000000" pitchFamily="34" charset="-122"/>
            </a:endParaRPr>
          </a:p>
          <a:p>
            <a:pPr marL="285750" indent="-285750">
              <a:lnSpc>
                <a:spcPct val="150000"/>
              </a:lnSpc>
              <a:buFont typeface="Wingdings" panose="05000000000000000000" pitchFamily="2" charset="2"/>
              <a:buChar char="l"/>
            </a:pPr>
            <a:endParaRPr lang="en-US" altLang="zh-CN" sz="2400" dirty="0">
              <a:solidFill>
                <a:srgbClr val="0070C0"/>
              </a:solidFill>
              <a:latin typeface="思源黑体 CN Normal" panose="020B0400000000000000" pitchFamily="34" charset="-122"/>
              <a:ea typeface="思源黑体 CN Normal" panose="020B0400000000000000" pitchFamily="34" charset="-122"/>
            </a:endParaRPr>
          </a:p>
          <a:p>
            <a:pPr marL="285750" indent="-285750">
              <a:lnSpc>
                <a:spcPct val="150000"/>
              </a:lnSpc>
              <a:buFont typeface="Wingdings" panose="05000000000000000000" pitchFamily="2" charset="2"/>
              <a:buChar char="l"/>
            </a:pPr>
            <a:r>
              <a:rPr lang="zh-CN" altLang="en-US" sz="2400" dirty="0">
                <a:solidFill>
                  <a:srgbClr val="0070C0"/>
                </a:solidFill>
                <a:latin typeface="思源黑体 CN Normal" panose="020B0400000000000000" pitchFamily="34" charset="-122"/>
                <a:ea typeface="思源黑体 CN Normal" panose="020B0400000000000000" pitchFamily="34" charset="-122"/>
                <a:sym typeface="+mn-ea"/>
              </a:rPr>
              <a:t>知识图谱的数据来源</a:t>
            </a:r>
            <a:endParaRPr lang="en-US" altLang="zh-CN" sz="2400" dirty="0">
              <a:solidFill>
                <a:srgbClr val="0070C0"/>
              </a:solidFill>
              <a:latin typeface="思源黑体 CN Normal" panose="020B0400000000000000" pitchFamily="34" charset="-122"/>
              <a:ea typeface="思源黑体 CN Normal" panose="020B0400000000000000" pitchFamily="34" charset="-122"/>
            </a:endParaRPr>
          </a:p>
          <a:p>
            <a:pPr marL="285750" indent="-285750">
              <a:lnSpc>
                <a:spcPct val="150000"/>
              </a:lnSpc>
              <a:buFont typeface="Wingdings" panose="05000000000000000000" pitchFamily="2" charset="2"/>
              <a:buChar char="l"/>
            </a:pPr>
            <a:endParaRPr lang="en-US" altLang="zh-CN" sz="2400" dirty="0">
              <a:solidFill>
                <a:srgbClr val="0070C0"/>
              </a:solidFill>
              <a:latin typeface="思源黑体 CN Normal" panose="020B0400000000000000" pitchFamily="34" charset="-122"/>
              <a:ea typeface="思源黑体 CN Normal" panose="020B0400000000000000" pitchFamily="34" charset="-122"/>
            </a:endParaRPr>
          </a:p>
          <a:p>
            <a:pPr marL="285750" indent="-285750">
              <a:lnSpc>
                <a:spcPct val="150000"/>
              </a:lnSpc>
              <a:buFont typeface="Wingdings" panose="05000000000000000000" pitchFamily="2" charset="2"/>
              <a:buChar char="l"/>
            </a:pPr>
            <a:r>
              <a:rPr lang="zh-CN" altLang="en-US" sz="2400" dirty="0">
                <a:solidFill>
                  <a:srgbClr val="0070C0"/>
                </a:solidFill>
                <a:latin typeface="思源黑体 CN Normal" panose="020B0400000000000000" pitchFamily="34" charset="-122"/>
                <a:ea typeface="思源黑体 CN Normal" panose="020B0400000000000000" pitchFamily="34" charset="-122"/>
                <a:sym typeface="+mn-ea"/>
              </a:rPr>
              <a:t>知识抽取的任务</a:t>
            </a:r>
            <a:endParaRPr lang="zh-CN" altLang="en-US" dirty="0"/>
          </a:p>
        </p:txBody>
      </p:sp>
    </p:spTree>
  </p:cSld>
  <p:clrMapOvr>
    <a:masterClrMapping/>
  </p:clrMapOvr>
  <p:transition spd="med">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条件随机场</a:t>
            </a:r>
            <a:endParaRPr kumimoji="1" lang="zh-CN" altLang="en-US"/>
          </a:p>
        </p:txBody>
      </p:sp>
      <p:sp>
        <p:nvSpPr>
          <p:cNvPr id="3" name="内容占位符 2"/>
          <p:cNvSpPr>
            <a:spLocks noGrp="1"/>
          </p:cNvSpPr>
          <p:nvPr>
            <p:ph idx="1"/>
          </p:nvPr>
        </p:nvSpPr>
        <p:spPr/>
        <p:txBody>
          <a:bodyPr/>
          <a:lstStyle/>
          <a:p>
            <a:r>
              <a:rPr kumimoji="1" lang="zh-CN" altLang="en-US"/>
              <a:t>定义概率分布</a:t>
            </a:r>
            <a:r>
              <a:rPr kumimoji="1" lang="zh-CN" altLang="en-US">
                <a:sym typeface="+mn-ea"/>
              </a:rPr>
              <a:t>（此处仅给出我搜到的定义）</a:t>
            </a:r>
            <a:r>
              <a:rPr kumimoji="1" lang="zh-CN" altLang="en-US"/>
              <a:t>：</a:t>
            </a:r>
            <a:endParaRPr kumimoji="1" lang="zh-CN" altLang="en-US"/>
          </a:p>
          <a:p>
            <a:endParaRPr kumimoji="1" lang="zh-CN" altLang="en-US"/>
          </a:p>
          <a:p>
            <a:r>
              <a:rPr kumimoji="1" lang="zh-CN"/>
              <a:t>②对所有序列的评分指数化、标准化后，定义其为概率分布。</a:t>
            </a:r>
            <a:endParaRPr kumimoji="1" lang="zh-CN"/>
          </a:p>
          <a:p>
            <a:endParaRPr kumimoji="1" lang="zh-CN"/>
          </a:p>
          <a:p>
            <a:r>
              <a:rPr kumimoji="1" lang="zh-CN"/>
              <a:t>指数化去掉负数但保留大小，标准化则转化为概率。</a:t>
            </a:r>
            <a:endParaRPr kumimoji="1" lang="zh-CN"/>
          </a:p>
          <a:p>
            <a:endParaRPr kumimoji="1" lang="zh-CN"/>
          </a:p>
          <a:p>
            <a:r>
              <a:rPr kumimoji="1" lang="en-US" altLang="zh-CN"/>
              <a:t>F(x,y)</a:t>
            </a:r>
            <a:r>
              <a:rPr kumimoji="1" lang="zh-CN" altLang="en-US"/>
              <a:t>为评分。</a:t>
            </a:r>
            <a:endParaRPr kumimoji="1" lang="zh-CN"/>
          </a:p>
          <a:p>
            <a:endParaRPr kumimoji="1" lang="zh-CN"/>
          </a:p>
          <a:p>
            <a:endParaRPr kumimoji="1" lang="zh-CN"/>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graphicFrame>
        <p:nvGraphicFramePr>
          <p:cNvPr id="5" name="对象 4">
            <a:hlinkClick r:id="" action="ppaction://ole?verb=0"/>
          </p:cNvPr>
          <p:cNvGraphicFramePr>
            <a:graphicFrameLocks noChangeAspect="1"/>
          </p:cNvGraphicFramePr>
          <p:nvPr/>
        </p:nvGraphicFramePr>
        <p:xfrm>
          <a:off x="5726430" y="3609975"/>
          <a:ext cx="5534025" cy="2387600"/>
        </p:xfrm>
        <a:graphic>
          <a:graphicData uri="http://schemas.openxmlformats.org/presentationml/2006/ole">
            <mc:AlternateContent xmlns:mc="http://schemas.openxmlformats.org/markup-compatibility/2006">
              <mc:Choice xmlns:v="urn:schemas-microsoft-com:vml" Requires="v">
                <p:oleObj spid="_x0000_s5129" name="" r:id="rId1" imgW="1295400" imgH="558800" progId="Equation.KSEE3">
                  <p:embed/>
                </p:oleObj>
              </mc:Choice>
              <mc:Fallback>
                <p:oleObj name="" r:id="rId1" imgW="1295400" imgH="558800" progId="Equation.KSEE3">
                  <p:embed/>
                  <p:pic>
                    <p:nvPicPr>
                      <p:cNvPr id="0" name="对象 4">
                        <a:hlinkClick r:id="" action="ppaction://ole?verb=0"/>
                      </p:cNvPr>
                      <p:cNvPicPr/>
                      <p:nvPr/>
                    </p:nvPicPr>
                    <p:blipFill>
                      <a:blip r:embed="rId2"/>
                      <a:stretch>
                        <a:fillRect/>
                      </a:stretch>
                    </p:blipFill>
                    <p:spPr>
                      <a:xfrm>
                        <a:off x="5726430" y="3609975"/>
                        <a:ext cx="5534025" cy="2387600"/>
                      </a:xfrm>
                      <a:prstGeom prst="rect">
                        <a:avLst/>
                      </a:prstGeom>
                    </p:spPr>
                  </p:pic>
                </p:oleObj>
              </mc:Fallback>
            </mc:AlternateContent>
          </a:graphicData>
        </a:graphic>
      </p:graphicFrame>
    </p:spTree>
  </p:cSld>
  <p:clrMapOvr>
    <a:masterClrMapping/>
  </p:clrMapOvr>
  <p:transition spd="med">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条件随机场</a:t>
            </a:r>
            <a:endParaRPr kumimoji="1" lang="zh-CN" altLang="en-US"/>
          </a:p>
        </p:txBody>
      </p:sp>
      <p:sp>
        <p:nvSpPr>
          <p:cNvPr id="3" name="内容占位符 2"/>
          <p:cNvSpPr>
            <a:spLocks noGrp="1"/>
          </p:cNvSpPr>
          <p:nvPr>
            <p:ph idx="1"/>
          </p:nvPr>
        </p:nvSpPr>
        <p:spPr/>
        <p:txBody>
          <a:bodyPr/>
          <a:lstStyle/>
          <a:p>
            <a:r>
              <a:rPr kumimoji="1" lang="zh-CN"/>
              <a:t>目标：</a:t>
            </a:r>
            <a:endParaRPr kumimoji="1" lang="zh-CN"/>
          </a:p>
          <a:p>
            <a:endParaRPr kumimoji="1" lang="zh-CN"/>
          </a:p>
          <a:p>
            <a:r>
              <a:rPr kumimoji="1" lang="zh-CN"/>
              <a:t>在此概率分布定义下，使</a:t>
            </a:r>
            <a:r>
              <a:rPr kumimoji="1" lang="en-US"/>
              <a:t>P(X,Y)</a:t>
            </a:r>
            <a:r>
              <a:rPr kumimoji="1" lang="zh-CN"/>
              <a:t>最大，也即求</a:t>
            </a:r>
            <a:r>
              <a:rPr kumimoji="1" lang="en-US" altLang="zh-CN"/>
              <a:t>X</a:t>
            </a:r>
            <a:r>
              <a:rPr kumimoji="1" lang="zh-CN" altLang="en-US"/>
              <a:t>使</a:t>
            </a:r>
            <a:r>
              <a:rPr kumimoji="1" lang="en-US" altLang="zh-CN"/>
              <a:t>F</a:t>
            </a:r>
            <a:r>
              <a:rPr kumimoji="1" lang="en-US" altLang="en-US"/>
              <a:t>(X,Y)</a:t>
            </a:r>
            <a:r>
              <a:rPr kumimoji="1" lang="zh-CN" altLang="en-US"/>
              <a:t>最大。</a:t>
            </a:r>
            <a:endParaRPr kumimoji="1" lang="zh-CN"/>
          </a:p>
          <a:p>
            <a:endParaRPr kumimoji="1" lang="zh-CN"/>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Tree>
  </p:cSld>
  <p:clrMapOvr>
    <a:masterClrMapping/>
  </p:clrMapOvr>
  <p:transition spd="med">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条件随机场</a:t>
            </a:r>
            <a:endParaRPr kumimoji="1" lang="zh-CN" altLang="en-US"/>
          </a:p>
        </p:txBody>
      </p:sp>
      <p:sp>
        <p:nvSpPr>
          <p:cNvPr id="3" name="内容占位符 2"/>
          <p:cNvSpPr>
            <a:spLocks noGrp="1"/>
          </p:cNvSpPr>
          <p:nvPr>
            <p:ph idx="1"/>
          </p:nvPr>
        </p:nvSpPr>
        <p:spPr/>
        <p:txBody>
          <a:bodyPr/>
          <a:lstStyle/>
          <a:p>
            <a:r>
              <a:rPr kumimoji="1" lang="zh-CN"/>
              <a:t>求解方法：</a:t>
            </a:r>
            <a:endParaRPr kumimoji="1" lang="zh-CN"/>
          </a:p>
          <a:p>
            <a:endParaRPr kumimoji="1" lang="zh-CN"/>
          </a:p>
          <a:p>
            <a:r>
              <a:rPr kumimoji="1" lang="zh-CN"/>
              <a:t>注意到</a:t>
            </a:r>
            <a:r>
              <a:rPr kumimoji="1" lang="en-US" altLang="zh-CN"/>
              <a:t>F(Xi,Y)</a:t>
            </a:r>
            <a:r>
              <a:rPr kumimoji="1" lang="zh-CN" altLang="en-US"/>
              <a:t>依然满足动态规划性质。其原因是评分规则 </a:t>
            </a:r>
            <a:r>
              <a:rPr kumimoji="1" lang="en-US" altLang="en-US">
                <a:sym typeface="+mn-ea"/>
              </a:rPr>
              <a:t>f(Y,i,xi,xi-1)=0</a:t>
            </a:r>
            <a:r>
              <a:rPr kumimoji="1" lang="zh-CN" altLang="en-US">
                <a:sym typeface="+mn-ea"/>
              </a:rPr>
              <a:t>或</a:t>
            </a:r>
            <a:r>
              <a:rPr kumimoji="1" lang="en-US" altLang="zh-CN">
                <a:sym typeface="+mn-ea"/>
              </a:rPr>
              <a:t>1 </a:t>
            </a:r>
            <a:r>
              <a:rPr kumimoji="1" lang="zh-CN" altLang="en-US">
                <a:sym typeface="+mn-ea"/>
              </a:rPr>
              <a:t>中除当前位置</a:t>
            </a:r>
            <a:r>
              <a:rPr kumimoji="1" lang="en-US" altLang="zh-CN">
                <a:sym typeface="+mn-ea"/>
              </a:rPr>
              <a:t>xi</a:t>
            </a:r>
            <a:r>
              <a:rPr kumimoji="1" lang="zh-CN" altLang="en-US">
                <a:sym typeface="+mn-ea"/>
              </a:rPr>
              <a:t>外，仅用到了</a:t>
            </a:r>
            <a:r>
              <a:rPr kumimoji="1" lang="en-US" altLang="zh-CN">
                <a:sym typeface="+mn-ea"/>
              </a:rPr>
              <a:t>xi-1</a:t>
            </a:r>
            <a:r>
              <a:rPr kumimoji="1" lang="zh-CN" altLang="en-US">
                <a:sym typeface="+mn-ea"/>
              </a:rPr>
              <a:t>。若改变传入的参数，则求解会十分困难。</a:t>
            </a:r>
            <a:endParaRPr kumimoji="1" lang="zh-CN" altLang="en-US">
              <a:sym typeface="+mn-ea"/>
            </a:endParaRPr>
          </a:p>
          <a:p>
            <a:endParaRPr kumimoji="1" lang="zh-CN" altLang="en-US">
              <a:sym typeface="+mn-ea"/>
            </a:endParaRPr>
          </a:p>
          <a:p>
            <a:r>
              <a:rPr kumimoji="1" lang="zh-CN" altLang="en-US">
                <a:sym typeface="+mn-ea"/>
              </a:rPr>
              <a:t>依然定义</a:t>
            </a:r>
            <a:r>
              <a:rPr kumimoji="1" lang="en-US" altLang="zh-CN">
                <a:sym typeface="+mn-ea"/>
              </a:rPr>
              <a:t>score(i,q)=max{F(Xi,xi=q)}</a:t>
            </a:r>
            <a:r>
              <a:rPr kumimoji="1" lang="zh-CN" altLang="zh-CN">
                <a:sym typeface="+mn-ea"/>
              </a:rPr>
              <a:t>，表示只统计长为</a:t>
            </a:r>
            <a:r>
              <a:rPr kumimoji="1" lang="en-US" altLang="zh-CN">
                <a:sym typeface="+mn-ea"/>
              </a:rPr>
              <a:t>i</a:t>
            </a:r>
            <a:r>
              <a:rPr kumimoji="1" lang="zh-CN" altLang="en-US">
                <a:sym typeface="+mn-ea"/>
              </a:rPr>
              <a:t>的序列中分数</a:t>
            </a:r>
            <a:r>
              <a:rPr kumimoji="1" lang="en-US" altLang="zh-CN">
                <a:sym typeface="+mn-ea"/>
              </a:rPr>
              <a:t>F</a:t>
            </a:r>
            <a:r>
              <a:rPr kumimoji="1" lang="zh-CN" altLang="en-US">
                <a:sym typeface="+mn-ea"/>
              </a:rPr>
              <a:t>最大的，且满足约束</a:t>
            </a:r>
            <a:r>
              <a:rPr kumimoji="1" lang="en-US" altLang="zh-CN">
                <a:sym typeface="+mn-ea"/>
              </a:rPr>
              <a:t>xi=q</a:t>
            </a:r>
            <a:r>
              <a:rPr kumimoji="1" lang="zh-CN" altLang="en-US">
                <a:sym typeface="+mn-ea"/>
              </a:rPr>
              <a:t>的序列</a:t>
            </a:r>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a:p>
            <a:r>
              <a:rPr kumimoji="1" lang="zh-CN" altLang="en-US">
                <a:sym typeface="+mn-ea"/>
              </a:rPr>
              <a:t>与之前相比更改下转移方程即可。</a:t>
            </a:r>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a:p>
            <a:endParaRPr kumimoji="1" lang="en-US" altLang="en-US">
              <a:sym typeface="+mn-ea"/>
            </a:endParaRPr>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graphicFrame>
        <p:nvGraphicFramePr>
          <p:cNvPr id="5" name="对象 4">
            <a:hlinkClick r:id="" action="ppaction://ole?verb=0"/>
          </p:cNvPr>
          <p:cNvGraphicFramePr>
            <a:graphicFrameLocks noChangeAspect="1"/>
          </p:cNvGraphicFramePr>
          <p:nvPr/>
        </p:nvGraphicFramePr>
        <p:xfrm>
          <a:off x="773113" y="4194493"/>
          <a:ext cx="10890885" cy="968375"/>
        </p:xfrm>
        <a:graphic>
          <a:graphicData uri="http://schemas.openxmlformats.org/presentationml/2006/ole">
            <mc:AlternateContent xmlns:mc="http://schemas.openxmlformats.org/markup-compatibility/2006">
              <mc:Choice xmlns:v="urn:schemas-microsoft-com:vml" Requires="v">
                <p:oleObj spid="_x0000_s6153" name="" r:id="rId1" imgW="4000500" imgH="355600" progId="Equation.KSEE3">
                  <p:embed/>
                </p:oleObj>
              </mc:Choice>
              <mc:Fallback>
                <p:oleObj name="" r:id="rId1" imgW="4000500" imgH="355600" progId="Equation.KSEE3">
                  <p:embed/>
                  <p:pic>
                    <p:nvPicPr>
                      <p:cNvPr id="0" name="对象 4">
                        <a:hlinkClick r:id="" action="ppaction://ole?verb=0"/>
                      </p:cNvPr>
                      <p:cNvPicPr/>
                      <p:nvPr/>
                    </p:nvPicPr>
                    <p:blipFill>
                      <a:blip r:embed="rId2"/>
                      <a:stretch>
                        <a:fillRect/>
                      </a:stretch>
                    </p:blipFill>
                    <p:spPr>
                      <a:xfrm>
                        <a:off x="773113" y="4194493"/>
                        <a:ext cx="10890885" cy="968375"/>
                      </a:xfrm>
                      <a:prstGeom prst="rect">
                        <a:avLst/>
                      </a:prstGeom>
                    </p:spPr>
                  </p:pic>
                </p:oleObj>
              </mc:Fallback>
            </mc:AlternateContent>
          </a:graphicData>
        </a:graphic>
      </p:graphicFrame>
    </p:spTree>
  </p:cSld>
  <p:clrMapOvr>
    <a:masterClrMapping/>
  </p:clrMapOvr>
  <p:transition spd="med">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条件随机场</a:t>
            </a:r>
            <a:endParaRPr kumimoji="1" lang="zh-CN" altLang="en-US"/>
          </a:p>
        </p:txBody>
      </p:sp>
      <p:sp>
        <p:nvSpPr>
          <p:cNvPr id="3" name="内容占位符 2"/>
          <p:cNvSpPr>
            <a:spLocks noGrp="1"/>
          </p:cNvSpPr>
          <p:nvPr>
            <p:ph idx="1"/>
          </p:nvPr>
        </p:nvSpPr>
        <p:spPr/>
        <p:txBody>
          <a:bodyPr/>
          <a:lstStyle/>
          <a:p>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a:p>
            <a:endParaRPr kumimoji="1" lang="en-US" altLang="en-US">
              <a:sym typeface="+mn-ea"/>
            </a:endParaRPr>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6" name="内容占位符 2"/>
          <p:cNvSpPr>
            <a:spLocks noGrp="1"/>
          </p:cNvSpPr>
          <p:nvPr/>
        </p:nvSpPr>
        <p:spPr>
          <a:xfrm>
            <a:off x="766763" y="1349375"/>
            <a:ext cx="10939463" cy="4775200"/>
          </a:xfrm>
          <a:prstGeom prst="rect">
            <a:avLst/>
          </a:prstGeom>
          <a:noFill/>
          <a:ln>
            <a:noFill/>
          </a:ln>
        </p:spPr>
        <p:txBody>
          <a:bodyPr vert="horz" wrap="square" lIns="0" tIns="45720" rIns="0" bIns="45720" numCol="1" anchor="t" anchorCtr="0" compatLnSpc="1"/>
          <a:lstStyle>
            <a:lvl1pPr marL="51435" indent="-51435" algn="l" rtl="0" eaLnBrk="0" fontAlgn="base" hangingPunct="0">
              <a:lnSpc>
                <a:spcPct val="90000"/>
              </a:lnSpc>
              <a:spcBef>
                <a:spcPts val="675"/>
              </a:spcBef>
              <a:spcAft>
                <a:spcPts val="115"/>
              </a:spcAft>
              <a:buClr>
                <a:srgbClr val="0B4DA2"/>
              </a:buClr>
              <a:buSzPct val="100000"/>
              <a:buFont typeface="Calibri" panose="020F0502020204030204" pitchFamily="3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9pPr>
          </a:lstStyle>
          <a:p>
            <a:r>
              <a:rPr kumimoji="1" lang="zh-CN" altLang="en-US">
                <a:sym typeface="+mn-ea"/>
              </a:rPr>
              <a:t>与隐马尔科夫链的异同：</a:t>
            </a:r>
            <a:endParaRPr kumimoji="1" lang="zh-CN" altLang="en-US">
              <a:sym typeface="+mn-ea"/>
            </a:endParaRPr>
          </a:p>
          <a:p>
            <a:endParaRPr kumimoji="1" lang="zh-CN" altLang="en-US">
              <a:sym typeface="+mn-ea"/>
            </a:endParaRPr>
          </a:p>
          <a:p>
            <a:r>
              <a:rPr kumimoji="1" lang="zh-CN" altLang="en-US">
                <a:sym typeface="+mn-ea"/>
              </a:rPr>
              <a:t>可简单理解为转移矩阵和发射矩阵都是变化的，由位置、词向量、隐状态的函数决定。</a:t>
            </a:r>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a:p>
            <a:endParaRPr kumimoji="1" lang="en-US" altLang="en-US">
              <a:sym typeface="+mn-ea"/>
            </a:endParaRPr>
          </a:p>
        </p:txBody>
      </p:sp>
    </p:spTree>
  </p:cSld>
  <p:clrMapOvr>
    <a:masterClrMapping/>
  </p:clrMapOvr>
  <p:transition spd="med">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95" y="5102006"/>
            <a:ext cx="12214225" cy="1772503"/>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7" name="矩形 6"/>
          <p:cNvSpPr/>
          <p:nvPr/>
        </p:nvSpPr>
        <p:spPr>
          <a:xfrm>
            <a:off x="0" y="1"/>
            <a:ext cx="12214225" cy="1742422"/>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9" name="菱形 8"/>
          <p:cNvSpPr/>
          <p:nvPr/>
        </p:nvSpPr>
        <p:spPr>
          <a:xfrm>
            <a:off x="2736809" y="2512825"/>
            <a:ext cx="1900990" cy="1690110"/>
          </a:xfrm>
          <a:prstGeom prst="diamond">
            <a:avLst/>
          </a:prstGeom>
          <a:solidFill>
            <a:srgbClr val="0044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233924" y="2930759"/>
            <a:ext cx="906761" cy="85424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410578" y="2874390"/>
            <a:ext cx="385010" cy="1014730"/>
          </a:xfrm>
          <a:prstGeom prst="rect">
            <a:avLst/>
          </a:prstGeom>
          <a:noFill/>
        </p:spPr>
        <p:txBody>
          <a:bodyPr wrap="square" rtlCol="0">
            <a:spAutoFit/>
          </a:bodyPr>
          <a:lstStyle/>
          <a:p>
            <a:r>
              <a:rPr lang="en-US" sz="6000" dirty="0">
                <a:solidFill>
                  <a:schemeClr val="bg1"/>
                </a:solidFill>
                <a:latin typeface="Times New Roman" panose="02020603050405020304" pitchFamily="18" charset="0"/>
                <a:cs typeface="Times New Roman" panose="02020603050405020304" pitchFamily="18" charset="0"/>
              </a:rPr>
              <a:t>3</a:t>
            </a:r>
            <a:endParaRPr lang="en-US" sz="60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215890" y="2673985"/>
            <a:ext cx="5712460" cy="922020"/>
          </a:xfrm>
          <a:prstGeom prst="rect">
            <a:avLst/>
          </a:prstGeom>
          <a:noFill/>
        </p:spPr>
        <p:txBody>
          <a:bodyPr wrap="square" rtlCol="0">
            <a:spAutoFit/>
          </a:bodyPr>
          <a:lstStyle/>
          <a:p>
            <a:r>
              <a:rPr lang="zh-CN" altLang="en-US" sz="5400" b="1" dirty="0">
                <a:latin typeface="微软雅黑" panose="020B0503020204020204" pitchFamily="34" charset="-122"/>
                <a:ea typeface="微软雅黑" panose="020B0503020204020204" pitchFamily="34" charset="-122"/>
                <a:cs typeface="微软雅黑" panose="020B0503020204020204" pitchFamily="34" charset="-122"/>
                <a:sym typeface="+mn-ea"/>
              </a:rPr>
              <a:t>深度学习方法</a:t>
            </a:r>
            <a:endParaRPr lang="zh-CN" altLang="en-US" sz="54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descr="SHU_VI_LOGO.svg"/>
          <p:cNvPicPr>
            <a:picLocks noChangeAspect="1"/>
          </p:cNvPicPr>
          <p:nvPr/>
        </p:nvPicPr>
        <p:blipFill>
          <a:blip r:embed="rId1"/>
          <a:stretch>
            <a:fillRect/>
          </a:stretch>
        </p:blipFill>
        <p:spPr>
          <a:xfrm>
            <a:off x="10928350" y="208915"/>
            <a:ext cx="1056640" cy="1324610"/>
          </a:xfrm>
          <a:prstGeom prst="rect">
            <a:avLst/>
          </a:prstGeom>
        </p:spPr>
      </p:pic>
    </p:spTree>
  </p:cSld>
  <p:clrMapOvr>
    <a:masterClrMapping/>
  </p:clrMapOvr>
  <p:transition spd="med">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深度学习方法</a:t>
            </a:r>
            <a:endParaRPr kumimoji="1" lang="zh-CN" altLang="en-US"/>
          </a:p>
        </p:txBody>
      </p:sp>
      <p:sp>
        <p:nvSpPr>
          <p:cNvPr id="3" name="内容占位符 2"/>
          <p:cNvSpPr>
            <a:spLocks noGrp="1"/>
          </p:cNvSpPr>
          <p:nvPr>
            <p:ph idx="1"/>
          </p:nvPr>
        </p:nvSpPr>
        <p:spPr/>
        <p:txBody>
          <a:bodyPr/>
          <a:lstStyle/>
          <a:p>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a:p>
            <a:r>
              <a:rPr kumimoji="1" lang="zh-CN" altLang="en-US">
                <a:sym typeface="+mn-ea"/>
              </a:rPr>
              <a:t>主要区别集中在这部分。</a:t>
            </a:r>
            <a:endParaRPr kumimoji="1" lang="zh-CN" altLang="en-US">
              <a:sym typeface="+mn-ea"/>
            </a:endParaRPr>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6" name="内容占位符 2"/>
          <p:cNvSpPr>
            <a:spLocks noGrp="1"/>
          </p:cNvSpPr>
          <p:nvPr/>
        </p:nvSpPr>
        <p:spPr>
          <a:xfrm>
            <a:off x="766763" y="1349375"/>
            <a:ext cx="10939463" cy="4775200"/>
          </a:xfrm>
          <a:prstGeom prst="rect">
            <a:avLst/>
          </a:prstGeom>
          <a:noFill/>
          <a:ln>
            <a:noFill/>
          </a:ln>
        </p:spPr>
        <p:txBody>
          <a:bodyPr vert="horz" wrap="square" lIns="0" tIns="45720" rIns="0" bIns="45720" numCol="1" anchor="t" anchorCtr="0" compatLnSpc="1"/>
          <a:lstStyle>
            <a:lvl1pPr marL="51435" indent="-51435" algn="l" rtl="0" eaLnBrk="0" fontAlgn="base" hangingPunct="0">
              <a:lnSpc>
                <a:spcPct val="90000"/>
              </a:lnSpc>
              <a:spcBef>
                <a:spcPts val="675"/>
              </a:spcBef>
              <a:spcAft>
                <a:spcPts val="115"/>
              </a:spcAft>
              <a:buClr>
                <a:srgbClr val="0B4DA2"/>
              </a:buClr>
              <a:buSzPct val="100000"/>
              <a:buFont typeface="Calibri" panose="020F0502020204030204" pitchFamily="3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9pPr>
          </a:lstStyle>
          <a:p>
            <a:endParaRPr kumimoji="1" lang="zh-CN" altLang="en-US">
              <a:sym typeface="+mn-ea"/>
            </a:endParaRPr>
          </a:p>
          <a:p>
            <a:endParaRPr kumimoji="1" lang="zh-CN" altLang="en-US">
              <a:sym typeface="+mn-ea"/>
            </a:endParaRPr>
          </a:p>
          <a:p>
            <a:endParaRPr kumimoji="1" lang="en-US" altLang="en-US">
              <a:sym typeface="+mn-ea"/>
            </a:endParaRPr>
          </a:p>
        </p:txBody>
      </p:sp>
      <p:sp>
        <p:nvSpPr>
          <p:cNvPr id="5" name="矩形 4"/>
          <p:cNvSpPr/>
          <p:nvPr/>
        </p:nvSpPr>
        <p:spPr>
          <a:xfrm>
            <a:off x="476250" y="2200275"/>
            <a:ext cx="2759075" cy="466725"/>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rPr>
              <a:t>词句的向量表示</a:t>
            </a:r>
            <a:endParaRPr kumimoji="0" lang="zh-CN" altLang="en-US" sz="24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8" name="矩形 7"/>
          <p:cNvSpPr/>
          <p:nvPr/>
        </p:nvSpPr>
        <p:spPr>
          <a:xfrm>
            <a:off x="7675245" y="2200275"/>
            <a:ext cx="4269740" cy="466725"/>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rPr>
              <a:t>目标：对每个词的词性标注</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9" name="矩形 8"/>
          <p:cNvSpPr/>
          <p:nvPr/>
        </p:nvSpPr>
        <p:spPr>
          <a:xfrm>
            <a:off x="4316730" y="2200275"/>
            <a:ext cx="2384425" cy="466725"/>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rPr>
              <a:t>输入到模型</a:t>
            </a:r>
            <a:endParaRPr kumimoji="0" lang="zh-CN" altLang="en-US" sz="24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1" name="右箭头 10"/>
          <p:cNvSpPr/>
          <p:nvPr/>
        </p:nvSpPr>
        <p:spPr>
          <a:xfrm>
            <a:off x="3427730" y="2043430"/>
            <a:ext cx="770890" cy="78105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2" name="右箭头 11"/>
          <p:cNvSpPr/>
          <p:nvPr/>
        </p:nvSpPr>
        <p:spPr>
          <a:xfrm>
            <a:off x="6802755" y="2043430"/>
            <a:ext cx="770890" cy="78105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7" name="椭圆 6"/>
          <p:cNvSpPr/>
          <p:nvPr/>
        </p:nvSpPr>
        <p:spPr>
          <a:xfrm>
            <a:off x="235585" y="1518920"/>
            <a:ext cx="4013835" cy="1830070"/>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Tree>
  </p:cSld>
  <p:clrMapOvr>
    <a:masterClrMapping/>
  </p:clrMapOvr>
  <p:transition spd="med">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LSTM-CRF</a:t>
            </a:r>
            <a:endParaRPr kumimoji="1" lang="en-US" altLang="zh-CN"/>
          </a:p>
        </p:txBody>
      </p:sp>
      <p:sp>
        <p:nvSpPr>
          <p:cNvPr id="3" name="内容占位符 2"/>
          <p:cNvSpPr>
            <a:spLocks noGrp="1"/>
          </p:cNvSpPr>
          <p:nvPr>
            <p:ph idx="1"/>
          </p:nvPr>
        </p:nvSpPr>
        <p:spPr/>
        <p:txBody>
          <a:bodyPr/>
          <a:lstStyle/>
          <a:p>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6" name="内容占位符 2"/>
          <p:cNvSpPr>
            <a:spLocks noGrp="1"/>
          </p:cNvSpPr>
          <p:nvPr/>
        </p:nvSpPr>
        <p:spPr>
          <a:xfrm>
            <a:off x="2811463" y="1402715"/>
            <a:ext cx="10939463" cy="4775200"/>
          </a:xfrm>
          <a:prstGeom prst="rect">
            <a:avLst/>
          </a:prstGeom>
          <a:noFill/>
          <a:ln>
            <a:noFill/>
          </a:ln>
        </p:spPr>
        <p:txBody>
          <a:bodyPr vert="horz" wrap="square" lIns="0" tIns="45720" rIns="0" bIns="45720" numCol="1" anchor="t" anchorCtr="0" compatLnSpc="1"/>
          <a:lstStyle>
            <a:lvl1pPr marL="51435" indent="-51435" algn="l" rtl="0" eaLnBrk="0" fontAlgn="base" hangingPunct="0">
              <a:lnSpc>
                <a:spcPct val="90000"/>
              </a:lnSpc>
              <a:spcBef>
                <a:spcPts val="675"/>
              </a:spcBef>
              <a:spcAft>
                <a:spcPts val="115"/>
              </a:spcAft>
              <a:buClr>
                <a:srgbClr val="0B4DA2"/>
              </a:buClr>
              <a:buSzPct val="100000"/>
              <a:buFont typeface="Calibri" panose="020F0502020204030204" pitchFamily="3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9pPr>
          </a:lstStyle>
          <a:p>
            <a:endParaRPr kumimoji="1" lang="zh-CN" altLang="en-US">
              <a:sym typeface="+mn-ea"/>
            </a:endParaRPr>
          </a:p>
          <a:p>
            <a:endParaRPr kumimoji="1" lang="zh-CN" altLang="en-US">
              <a:sym typeface="+mn-ea"/>
            </a:endParaRPr>
          </a:p>
          <a:p>
            <a:endParaRPr kumimoji="1" lang="en-US" altLang="en-US">
              <a:sym typeface="+mn-ea"/>
            </a:endParaRPr>
          </a:p>
        </p:txBody>
      </p:sp>
      <p:pic>
        <p:nvPicPr>
          <p:cNvPr id="10" name="图片 9"/>
          <p:cNvPicPr>
            <a:picLocks noChangeAspect="1"/>
          </p:cNvPicPr>
          <p:nvPr/>
        </p:nvPicPr>
        <p:blipFill>
          <a:blip r:embed="rId1"/>
          <a:stretch>
            <a:fillRect/>
          </a:stretch>
        </p:blipFill>
        <p:spPr>
          <a:xfrm>
            <a:off x="4972685" y="1245870"/>
            <a:ext cx="5372100" cy="4366260"/>
          </a:xfrm>
          <a:prstGeom prst="rect">
            <a:avLst/>
          </a:prstGeom>
        </p:spPr>
      </p:pic>
      <p:sp>
        <p:nvSpPr>
          <p:cNvPr id="13" name="内容占位符 2"/>
          <p:cNvSpPr>
            <a:spLocks noGrp="1"/>
          </p:cNvSpPr>
          <p:nvPr/>
        </p:nvSpPr>
        <p:spPr>
          <a:xfrm>
            <a:off x="766763" y="1349375"/>
            <a:ext cx="10939463" cy="4775200"/>
          </a:xfrm>
          <a:prstGeom prst="rect">
            <a:avLst/>
          </a:prstGeom>
          <a:noFill/>
          <a:ln>
            <a:noFill/>
          </a:ln>
        </p:spPr>
        <p:txBody>
          <a:bodyPr vert="horz" wrap="square" lIns="0" tIns="45720" rIns="0" bIns="45720" numCol="1" anchor="t" anchorCtr="0" compatLnSpc="1"/>
          <a:lstStyle>
            <a:lvl1pPr marL="51435" indent="-51435" algn="l" rtl="0" eaLnBrk="0" fontAlgn="base" hangingPunct="0">
              <a:lnSpc>
                <a:spcPct val="90000"/>
              </a:lnSpc>
              <a:spcBef>
                <a:spcPts val="675"/>
              </a:spcBef>
              <a:spcAft>
                <a:spcPts val="115"/>
              </a:spcAft>
              <a:buClr>
                <a:srgbClr val="0B4DA2"/>
              </a:buClr>
              <a:buSzPct val="100000"/>
              <a:buFont typeface="Calibri" panose="020F0502020204030204" pitchFamily="3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9pPr>
          </a:lstStyle>
          <a:p>
            <a:endParaRPr kumimoji="1" lang="zh-CN" altLang="en-US">
              <a:sym typeface="+mn-ea"/>
            </a:endParaRPr>
          </a:p>
          <a:p>
            <a:r>
              <a:rPr kumimoji="1" lang="zh-CN" altLang="en-US">
                <a:sym typeface="+mn-ea"/>
              </a:rPr>
              <a:t>在词向量到条件随机场模型之间</a:t>
            </a:r>
            <a:endParaRPr kumimoji="1" lang="zh-CN" altLang="en-US">
              <a:sym typeface="+mn-ea"/>
            </a:endParaRPr>
          </a:p>
          <a:p>
            <a:r>
              <a:rPr kumimoji="1" lang="zh-CN" altLang="en-US">
                <a:sym typeface="+mn-ea"/>
              </a:rPr>
              <a:t>加了</a:t>
            </a:r>
            <a:r>
              <a:rPr kumimoji="1" lang="en-US" altLang="zh-CN">
                <a:sym typeface="+mn-ea"/>
              </a:rPr>
              <a:t>LSTM</a:t>
            </a:r>
            <a:r>
              <a:rPr kumimoji="1" lang="zh-CN" altLang="en-US">
                <a:sym typeface="+mn-ea"/>
              </a:rPr>
              <a:t>层。</a:t>
            </a:r>
            <a:endParaRPr kumimoji="1" lang="zh-CN" altLang="en-US">
              <a:sym typeface="+mn-ea"/>
            </a:endParaRPr>
          </a:p>
        </p:txBody>
      </p:sp>
    </p:spTree>
  </p:cSld>
  <p:clrMapOvr>
    <a:masterClrMapping/>
  </p:clrMapOvr>
  <p:transition spd="med">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LSTM-CNNs-CRF</a:t>
            </a:r>
            <a:endPar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内容占位符 2"/>
          <p:cNvSpPr>
            <a:spLocks noGrp="1"/>
          </p:cNvSpPr>
          <p:nvPr>
            <p:ph idx="1"/>
          </p:nvPr>
        </p:nvSpPr>
        <p:spPr/>
        <p:txBody>
          <a:bodyPr/>
          <a:lstStyle/>
          <a:p>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6" name="内容占位符 2"/>
          <p:cNvSpPr>
            <a:spLocks noGrp="1"/>
          </p:cNvSpPr>
          <p:nvPr/>
        </p:nvSpPr>
        <p:spPr>
          <a:xfrm>
            <a:off x="2811463" y="1402715"/>
            <a:ext cx="10939463" cy="4775200"/>
          </a:xfrm>
          <a:prstGeom prst="rect">
            <a:avLst/>
          </a:prstGeom>
          <a:noFill/>
          <a:ln>
            <a:noFill/>
          </a:ln>
        </p:spPr>
        <p:txBody>
          <a:bodyPr vert="horz" wrap="square" lIns="0" tIns="45720" rIns="0" bIns="45720" numCol="1" anchor="t" anchorCtr="0" compatLnSpc="1"/>
          <a:lstStyle>
            <a:lvl1pPr marL="51435" indent="-51435" algn="l" rtl="0" eaLnBrk="0" fontAlgn="base" hangingPunct="0">
              <a:lnSpc>
                <a:spcPct val="90000"/>
              </a:lnSpc>
              <a:spcBef>
                <a:spcPts val="675"/>
              </a:spcBef>
              <a:spcAft>
                <a:spcPts val="115"/>
              </a:spcAft>
              <a:buClr>
                <a:srgbClr val="0B4DA2"/>
              </a:buClr>
              <a:buSzPct val="100000"/>
              <a:buFont typeface="Calibri" panose="020F0502020204030204" pitchFamily="3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9pPr>
          </a:lstStyle>
          <a:p>
            <a:endParaRPr kumimoji="1" lang="zh-CN" altLang="en-US">
              <a:sym typeface="+mn-ea"/>
            </a:endParaRPr>
          </a:p>
          <a:p>
            <a:endParaRPr kumimoji="1" lang="zh-CN" altLang="en-US">
              <a:sym typeface="+mn-ea"/>
            </a:endParaRPr>
          </a:p>
          <a:p>
            <a:endParaRPr kumimoji="1" lang="en-US" altLang="en-US">
              <a:sym typeface="+mn-ea"/>
            </a:endParaRPr>
          </a:p>
        </p:txBody>
      </p:sp>
      <p:sp>
        <p:nvSpPr>
          <p:cNvPr id="13" name="内容占位符 2"/>
          <p:cNvSpPr>
            <a:spLocks noGrp="1"/>
          </p:cNvSpPr>
          <p:nvPr/>
        </p:nvSpPr>
        <p:spPr>
          <a:xfrm>
            <a:off x="766763" y="1349375"/>
            <a:ext cx="10939463" cy="4775200"/>
          </a:xfrm>
          <a:prstGeom prst="rect">
            <a:avLst/>
          </a:prstGeom>
          <a:noFill/>
          <a:ln>
            <a:noFill/>
          </a:ln>
        </p:spPr>
        <p:txBody>
          <a:bodyPr vert="horz" wrap="square" lIns="0" tIns="45720" rIns="0" bIns="45720" numCol="1" anchor="t" anchorCtr="0" compatLnSpc="1"/>
          <a:lstStyle>
            <a:lvl1pPr marL="51435" indent="-51435" algn="l" rtl="0" eaLnBrk="0" fontAlgn="base" hangingPunct="0">
              <a:lnSpc>
                <a:spcPct val="90000"/>
              </a:lnSpc>
              <a:spcBef>
                <a:spcPts val="675"/>
              </a:spcBef>
              <a:spcAft>
                <a:spcPts val="115"/>
              </a:spcAft>
              <a:buClr>
                <a:srgbClr val="0B4DA2"/>
              </a:buClr>
              <a:buSzPct val="100000"/>
              <a:buFont typeface="Calibri" panose="020F0502020204030204" pitchFamily="3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9pPr>
          </a:lstStyle>
          <a:p>
            <a:endParaRPr kumimoji="1" lang="zh-CN" altLang="en-US">
              <a:sym typeface="+mn-ea"/>
            </a:endParaRPr>
          </a:p>
          <a:p>
            <a:r>
              <a:rPr kumimoji="1" lang="zh-CN">
                <a:sym typeface="+mn-ea"/>
              </a:rPr>
              <a:t>相比上一个，额外在词的</a:t>
            </a:r>
            <a:r>
              <a:rPr kumimoji="1" lang="zh-CN" altLang="en-US">
                <a:sym typeface="+mn-ea"/>
              </a:rPr>
              <a:t>词向量表</a:t>
            </a:r>
            <a:endParaRPr kumimoji="1" lang="zh-CN" altLang="en-US">
              <a:sym typeface="+mn-ea"/>
            </a:endParaRPr>
          </a:p>
          <a:p>
            <a:r>
              <a:rPr kumimoji="1" lang="zh-CN" altLang="en-US">
                <a:sym typeface="+mn-ea"/>
              </a:rPr>
              <a:t>示过程中用到</a:t>
            </a:r>
            <a:r>
              <a:rPr kumimoji="1" lang="en-US" altLang="zh-CN">
                <a:sym typeface="+mn-ea"/>
              </a:rPr>
              <a:t>CNN</a:t>
            </a:r>
            <a:r>
              <a:rPr kumimoji="1" lang="zh-CN" altLang="en-US">
                <a:sym typeface="+mn-ea"/>
              </a:rPr>
              <a:t>技术。</a:t>
            </a:r>
            <a:endParaRPr kumimoji="1" lang="zh-CN" altLang="en-US">
              <a:sym typeface="+mn-ea"/>
            </a:endParaRPr>
          </a:p>
        </p:txBody>
      </p:sp>
      <p:pic>
        <p:nvPicPr>
          <p:cNvPr id="5" name="图片 4"/>
          <p:cNvPicPr>
            <a:picLocks noChangeAspect="1"/>
          </p:cNvPicPr>
          <p:nvPr/>
        </p:nvPicPr>
        <p:blipFill>
          <a:blip r:embed="rId1"/>
          <a:stretch>
            <a:fillRect/>
          </a:stretch>
        </p:blipFill>
        <p:spPr>
          <a:xfrm>
            <a:off x="5427980" y="1156335"/>
            <a:ext cx="6278880" cy="4907280"/>
          </a:xfrm>
          <a:prstGeom prst="rect">
            <a:avLst/>
          </a:prstGeom>
        </p:spPr>
      </p:pic>
    </p:spTree>
  </p:cSld>
  <p:clrMapOvr>
    <a:masterClrMapping/>
  </p:clrMapOvr>
  <p:transition spd="med">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基于注意力神经网络</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内容占位符 2"/>
          <p:cNvSpPr>
            <a:spLocks noGrp="1"/>
          </p:cNvSpPr>
          <p:nvPr>
            <p:ph idx="1"/>
          </p:nvPr>
        </p:nvSpPr>
        <p:spPr/>
        <p:txBody>
          <a:bodyPr/>
          <a:lstStyle/>
          <a:p>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6" name="内容占位符 2"/>
          <p:cNvSpPr>
            <a:spLocks noGrp="1"/>
          </p:cNvSpPr>
          <p:nvPr/>
        </p:nvSpPr>
        <p:spPr>
          <a:xfrm>
            <a:off x="2811463" y="1402715"/>
            <a:ext cx="10939463" cy="4775200"/>
          </a:xfrm>
          <a:prstGeom prst="rect">
            <a:avLst/>
          </a:prstGeom>
          <a:noFill/>
          <a:ln>
            <a:noFill/>
          </a:ln>
        </p:spPr>
        <p:txBody>
          <a:bodyPr vert="horz" wrap="square" lIns="0" tIns="45720" rIns="0" bIns="45720" numCol="1" anchor="t" anchorCtr="0" compatLnSpc="1"/>
          <a:lstStyle>
            <a:lvl1pPr marL="51435" indent="-51435" algn="l" rtl="0" eaLnBrk="0" fontAlgn="base" hangingPunct="0">
              <a:lnSpc>
                <a:spcPct val="90000"/>
              </a:lnSpc>
              <a:spcBef>
                <a:spcPts val="675"/>
              </a:spcBef>
              <a:spcAft>
                <a:spcPts val="115"/>
              </a:spcAft>
              <a:buClr>
                <a:srgbClr val="0B4DA2"/>
              </a:buClr>
              <a:buSzPct val="100000"/>
              <a:buFont typeface="Calibri" panose="020F0502020204030204" pitchFamily="3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9pPr>
          </a:lstStyle>
          <a:p>
            <a:endParaRPr kumimoji="1" lang="zh-CN" altLang="en-US">
              <a:sym typeface="+mn-ea"/>
            </a:endParaRPr>
          </a:p>
          <a:p>
            <a:endParaRPr kumimoji="1" lang="zh-CN" altLang="en-US">
              <a:sym typeface="+mn-ea"/>
            </a:endParaRPr>
          </a:p>
          <a:p>
            <a:endParaRPr kumimoji="1" lang="en-US" altLang="en-US">
              <a:sym typeface="+mn-ea"/>
            </a:endParaRPr>
          </a:p>
        </p:txBody>
      </p:sp>
      <p:sp>
        <p:nvSpPr>
          <p:cNvPr id="13" name="内容占位符 2"/>
          <p:cNvSpPr>
            <a:spLocks noGrp="1"/>
          </p:cNvSpPr>
          <p:nvPr/>
        </p:nvSpPr>
        <p:spPr>
          <a:xfrm>
            <a:off x="766763" y="1349375"/>
            <a:ext cx="10939463" cy="4775200"/>
          </a:xfrm>
          <a:prstGeom prst="rect">
            <a:avLst/>
          </a:prstGeom>
          <a:noFill/>
          <a:ln>
            <a:noFill/>
          </a:ln>
        </p:spPr>
        <p:txBody>
          <a:bodyPr vert="horz" wrap="square" lIns="0" tIns="45720" rIns="0" bIns="45720" numCol="1" anchor="t" anchorCtr="0" compatLnSpc="1"/>
          <a:lstStyle>
            <a:lvl1pPr marL="51435" indent="-51435" algn="l" rtl="0" eaLnBrk="0" fontAlgn="base" hangingPunct="0">
              <a:lnSpc>
                <a:spcPct val="90000"/>
              </a:lnSpc>
              <a:spcBef>
                <a:spcPts val="675"/>
              </a:spcBef>
              <a:spcAft>
                <a:spcPts val="115"/>
              </a:spcAft>
              <a:buClr>
                <a:srgbClr val="0B4DA2"/>
              </a:buClr>
              <a:buSzPct val="100000"/>
              <a:buFont typeface="Calibri" panose="020F0502020204030204" pitchFamily="3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9pPr>
          </a:lstStyle>
          <a:p>
            <a:endParaRPr kumimoji="1" lang="zh-CN" altLang="en-US">
              <a:sym typeface="+mn-ea"/>
            </a:endParaRPr>
          </a:p>
          <a:p>
            <a:r>
              <a:rPr kumimoji="1" lang="zh-CN">
                <a:sym typeface="+mn-ea"/>
              </a:rPr>
              <a:t>将前一页的</a:t>
            </a:r>
            <a:r>
              <a:rPr kumimoji="1" lang="en-US" altLang="zh-CN">
                <a:sym typeface="+mn-ea"/>
              </a:rPr>
              <a:t>CNN</a:t>
            </a:r>
            <a:r>
              <a:rPr kumimoji="1" lang="zh-CN" altLang="en-US">
                <a:sym typeface="+mn-ea"/>
              </a:rPr>
              <a:t>换成注意力神经网络。</a:t>
            </a:r>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a:p>
            <a:endParaRPr kumimoji="1" lang="zh-CN" altLang="en-US">
              <a:sym typeface="+mn-ea"/>
            </a:endParaRPr>
          </a:p>
          <a:p>
            <a:r>
              <a:rPr kumimoji="1" lang="zh-CN" altLang="en-US">
                <a:sym typeface="+mn-ea"/>
              </a:rPr>
              <a:t>右图中</a:t>
            </a:r>
            <a:r>
              <a:rPr kumimoji="1" lang="en-US" altLang="zh-CN">
                <a:sym typeface="+mn-ea"/>
              </a:rPr>
              <a:t>x</a:t>
            </a:r>
            <a:r>
              <a:rPr kumimoji="1" lang="zh-CN" altLang="en-US">
                <a:sym typeface="+mn-ea"/>
              </a:rPr>
              <a:t>是原始方法得到的词向量，</a:t>
            </a:r>
            <a:endParaRPr kumimoji="1" lang="zh-CN" altLang="en-US">
              <a:sym typeface="+mn-ea"/>
            </a:endParaRPr>
          </a:p>
          <a:p>
            <a:r>
              <a:rPr kumimoji="1" lang="en-US" altLang="zh-CN">
                <a:sym typeface="+mn-ea"/>
              </a:rPr>
              <a:t>m</a:t>
            </a:r>
            <a:r>
              <a:rPr kumimoji="1" lang="zh-CN" altLang="en-US">
                <a:sym typeface="+mn-ea"/>
              </a:rPr>
              <a:t>是注意力网络得到的特征。</a:t>
            </a:r>
            <a:endParaRPr kumimoji="1" lang="zh-CN" altLang="en-US">
              <a:sym typeface="+mn-ea"/>
            </a:endParaRPr>
          </a:p>
          <a:p>
            <a:r>
              <a:rPr kumimoji="1" lang="en-US" altLang="zh-CN">
                <a:sym typeface="+mn-ea"/>
              </a:rPr>
              <a:t>     </a:t>
            </a:r>
            <a:r>
              <a:rPr kumimoji="1" lang="zh-CN" altLang="zh-CN">
                <a:sym typeface="+mn-ea"/>
              </a:rPr>
              <a:t>是最终得到的词向量。</a:t>
            </a:r>
            <a:endParaRPr kumimoji="1" lang="zh-CN" altLang="zh-CN">
              <a:sym typeface="+mn-ea"/>
            </a:endParaRPr>
          </a:p>
        </p:txBody>
      </p:sp>
      <p:pic>
        <p:nvPicPr>
          <p:cNvPr id="7" name="图片 6"/>
          <p:cNvPicPr>
            <a:picLocks noChangeAspect="1"/>
          </p:cNvPicPr>
          <p:nvPr/>
        </p:nvPicPr>
        <p:blipFill>
          <a:blip r:embed="rId1"/>
          <a:stretch>
            <a:fillRect/>
          </a:stretch>
        </p:blipFill>
        <p:spPr>
          <a:xfrm>
            <a:off x="5971540" y="1222375"/>
            <a:ext cx="5608320" cy="4800600"/>
          </a:xfrm>
          <a:prstGeom prst="rect">
            <a:avLst/>
          </a:prstGeom>
        </p:spPr>
      </p:pic>
      <p:graphicFrame>
        <p:nvGraphicFramePr>
          <p:cNvPr id="8" name="对象 7">
            <a:hlinkClick r:id="" action="ppaction://ole?verb=0"/>
          </p:cNvPr>
          <p:cNvGraphicFramePr>
            <a:graphicFrameLocks noChangeAspect="1"/>
          </p:cNvGraphicFramePr>
          <p:nvPr/>
        </p:nvGraphicFramePr>
        <p:xfrm>
          <a:off x="862648" y="5206048"/>
          <a:ext cx="295275" cy="375285"/>
        </p:xfrm>
        <a:graphic>
          <a:graphicData uri="http://schemas.openxmlformats.org/presentationml/2006/ole">
            <mc:AlternateContent xmlns:mc="http://schemas.openxmlformats.org/markup-compatibility/2006">
              <mc:Choice xmlns:v="urn:schemas-microsoft-com:vml" Requires="v">
                <p:oleObj spid="_x0000_s7177" name="" r:id="rId2" imgW="139700" imgH="177165" progId="Equation.KSEE3">
                  <p:embed/>
                </p:oleObj>
              </mc:Choice>
              <mc:Fallback>
                <p:oleObj name="" r:id="rId2" imgW="139700" imgH="177165" progId="Equation.KSEE3">
                  <p:embed/>
                  <p:pic>
                    <p:nvPicPr>
                      <p:cNvPr id="0" name="对象 7">
                        <a:hlinkClick r:id="" action="ppaction://ole?verb=0"/>
                      </p:cNvPr>
                      <p:cNvPicPr/>
                      <p:nvPr/>
                    </p:nvPicPr>
                    <p:blipFill>
                      <a:blip r:embed="rId3"/>
                      <a:stretch>
                        <a:fillRect/>
                      </a:stretch>
                    </p:blipFill>
                    <p:spPr>
                      <a:xfrm>
                        <a:off x="862648" y="5206048"/>
                        <a:ext cx="295275" cy="375285"/>
                      </a:xfrm>
                      <a:prstGeom prst="rect">
                        <a:avLst/>
                      </a:prstGeom>
                    </p:spPr>
                  </p:pic>
                </p:oleObj>
              </mc:Fallback>
            </mc:AlternateContent>
          </a:graphicData>
        </a:graphic>
      </p:graphicFrame>
    </p:spTree>
  </p:cSld>
  <p:clrMapOvr>
    <a:masterClrMapping/>
  </p:clrMapOvr>
  <p:transition spd="med">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4462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5" name="图片 4" descr="SHU_VI_LOGO.svg"/>
          <p:cNvPicPr>
            <a:picLocks noChangeAspect="1"/>
          </p:cNvPicPr>
          <p:nvPr/>
        </p:nvPicPr>
        <p:blipFill>
          <a:blip r:embed="rId1"/>
          <a:stretch>
            <a:fillRect/>
          </a:stretch>
        </p:blipFill>
        <p:spPr>
          <a:xfrm>
            <a:off x="9912985" y="4404722"/>
            <a:ext cx="1795780" cy="2251075"/>
          </a:xfrm>
          <a:prstGeom prst="rect">
            <a:avLst/>
          </a:prstGeom>
        </p:spPr>
      </p:pic>
      <p:sp>
        <p:nvSpPr>
          <p:cNvPr id="2" name="文本框 1"/>
          <p:cNvSpPr txBox="1"/>
          <p:nvPr/>
        </p:nvSpPr>
        <p:spPr>
          <a:xfrm>
            <a:off x="3314065" y="2286000"/>
            <a:ext cx="5563870" cy="706755"/>
          </a:xfrm>
          <a:prstGeom prst="rect">
            <a:avLst/>
          </a:prstGeom>
          <a:noFill/>
        </p:spPr>
        <p:txBody>
          <a:bodyPr wrap="square" rtlCol="0">
            <a:spAutoFit/>
          </a:bodyPr>
          <a:lstStyle/>
          <a:p>
            <a:pPr algn="ctr"/>
            <a:r>
              <a:rPr lang="zh-CN" altLang="en-US" sz="4000" b="1" dirty="0">
                <a:ln w="9525">
                  <a:solidFill>
                    <a:schemeClr val="bg1"/>
                  </a:solidFill>
                  <a:prstDash val="solid"/>
                </a:ln>
                <a:effectLst>
                  <a:outerShdw blurRad="12700" dist="38100" dir="2700000" algn="tl" rotWithShape="0">
                    <a:schemeClr val="bg1">
                      <a:lumMod val="50000"/>
                    </a:schemeClr>
                  </a:outerShdw>
                </a:effectLst>
                <a:latin typeface="DejaVu Serif Condensed" panose="02060606050605020204" charset="0"/>
                <a:cs typeface="DejaVu Serif Condensed" panose="02060606050605020204" charset="0"/>
                <a:sym typeface="+mn-ea"/>
              </a:rPr>
              <a:t>关系</a:t>
            </a:r>
            <a:r>
              <a:rPr lang="zh-CN" sz="4000" b="1" dirty="0">
                <a:ln w="9525">
                  <a:solidFill>
                    <a:schemeClr val="bg1"/>
                  </a:solidFill>
                  <a:prstDash val="solid"/>
                </a:ln>
                <a:effectLst>
                  <a:outerShdw blurRad="12700" dist="38100" dir="2700000" algn="tl" rotWithShape="0">
                    <a:schemeClr val="bg1">
                      <a:lumMod val="50000"/>
                    </a:schemeClr>
                  </a:outerShdw>
                </a:effectLst>
                <a:latin typeface="DejaVu Serif Condensed" panose="02060606050605020204" charset="0"/>
                <a:cs typeface="DejaVu Serif Condensed" panose="02060606050605020204" charset="0"/>
                <a:sym typeface="+mn-ea"/>
              </a:rPr>
              <a:t>抽取</a:t>
            </a:r>
            <a:endParaRPr lang="zh-CN" sz="4000" b="1" dirty="0">
              <a:ln w="9525">
                <a:solidFill>
                  <a:schemeClr val="bg1"/>
                </a:solidFill>
                <a:prstDash val="solid"/>
              </a:ln>
              <a:gradFill>
                <a:gsLst>
                  <a:gs pos="21000">
                    <a:srgbClr val="53575C"/>
                  </a:gs>
                  <a:gs pos="88000">
                    <a:srgbClr val="C5C7CA"/>
                  </a:gs>
                </a:gsLst>
                <a:lin ang="5400000"/>
              </a:gradFill>
              <a:effectLst>
                <a:outerShdw blurRad="12700" dist="38100" dir="2700000" algn="tl" rotWithShape="0">
                  <a:schemeClr val="bg1">
                    <a:lumMod val="50000"/>
                  </a:schemeClr>
                </a:outerShdw>
              </a:effectLst>
              <a:latin typeface="DejaVu Serif Condensed" panose="02060606050605020204" charset="0"/>
              <a:ea typeface="文泉驿微米黑" panose="020B0606030804020204" charset="-122"/>
              <a:cs typeface="DejaVu Serif Condensed" panose="02060606050605020204" charset="0"/>
              <a:sym typeface="+mn-ea"/>
            </a:endParaRPr>
          </a:p>
        </p:txBody>
      </p:sp>
      <p:sp>
        <p:nvSpPr>
          <p:cNvPr id="6" name="文本框 5"/>
          <p:cNvSpPr txBox="1"/>
          <p:nvPr/>
        </p:nvSpPr>
        <p:spPr>
          <a:xfrm>
            <a:off x="6780530" y="4501515"/>
            <a:ext cx="3077845" cy="922020"/>
          </a:xfrm>
          <a:prstGeom prst="rect">
            <a:avLst/>
          </a:prstGeom>
          <a:noFill/>
        </p:spPr>
        <p:txBody>
          <a:bodyPr wrap="square" rtlCol="0">
            <a:spAutoFit/>
          </a:bodyPr>
          <a:lstStyle/>
          <a:p>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汇报人：程鸿莉</a:t>
            </a:r>
            <a:endParaRPr lang="zh-CN" altLang="en-US" b="1" dirty="0">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学号</a:t>
            </a:r>
            <a:r>
              <a:rPr lang="en-US" altLang="zh-CN" b="1" dirty="0">
                <a:solidFill>
                  <a:schemeClr val="bg1"/>
                </a:solidFill>
                <a:effectLst>
                  <a:outerShdw blurRad="38100" dist="19050" dir="2700000" algn="tl" rotWithShape="0">
                    <a:schemeClr val="dk1">
                      <a:alpha val="40000"/>
                    </a:schemeClr>
                  </a:outerShdw>
                </a:effectLst>
                <a:latin typeface="+mj-lt"/>
                <a:cs typeface="+mj-lt"/>
                <a:sym typeface="+mn-ea"/>
              </a:rPr>
              <a:t>   </a:t>
            </a:r>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a:t>
            </a:r>
            <a:r>
              <a:rPr lang="en-US" altLang="zh-CN" b="1" dirty="0">
                <a:solidFill>
                  <a:schemeClr val="bg1"/>
                </a:solidFill>
                <a:effectLst>
                  <a:outerShdw blurRad="38100" dist="19050" dir="2700000" algn="tl" rotWithShape="0">
                    <a:schemeClr val="dk1">
                      <a:alpha val="40000"/>
                    </a:schemeClr>
                  </a:outerShdw>
                </a:effectLst>
                <a:latin typeface="+mj-lt"/>
                <a:cs typeface="+mj-lt"/>
                <a:sym typeface="+mn-ea"/>
              </a:rPr>
              <a:t>21721532</a:t>
            </a:r>
            <a:endParaRPr lang="en-US" altLang="zh-CN" b="1" dirty="0">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汇报日期：</a:t>
            </a:r>
            <a:r>
              <a:rPr lang="en-US" altLang="zh-CN" b="1" dirty="0">
                <a:solidFill>
                  <a:schemeClr val="bg1"/>
                </a:solidFill>
                <a:effectLst>
                  <a:outerShdw blurRad="38100" dist="19050" dir="2700000" algn="tl" rotWithShape="0">
                    <a:schemeClr val="dk1">
                      <a:alpha val="40000"/>
                    </a:schemeClr>
                  </a:outerShdw>
                </a:effectLst>
                <a:latin typeface="+mj-lt"/>
                <a:cs typeface="+mj-lt"/>
                <a:sym typeface="+mn-ea"/>
              </a:rPr>
              <a:t>2021.10.20</a:t>
            </a:r>
            <a:endParaRPr lang="en-US" altLang="zh-CN" b="1" dirty="0">
              <a:solidFill>
                <a:schemeClr val="bg1"/>
              </a:solidFill>
              <a:effectLst>
                <a:outerShdw blurRad="38100" dist="19050" dir="2700000" algn="tl" rotWithShape="0">
                  <a:schemeClr val="dk1">
                    <a:alpha val="40000"/>
                  </a:schemeClr>
                </a:outerShdw>
              </a:effectLst>
              <a:latin typeface="+mj-lt"/>
              <a:cs typeface="+mj-lt"/>
              <a:sym typeface="+mn-ea"/>
            </a:endParaRPr>
          </a:p>
        </p:txBody>
      </p:sp>
    </p:spTree>
    <p:custDataLst>
      <p:tags r:id="rId2"/>
    </p:custDataLst>
  </p:cSld>
  <p:clrMapOvr>
    <a:masterClrMapping/>
  </p:clrMapOvr>
  <p:transition spd="med">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48479" y="421640"/>
            <a:ext cx="4258310" cy="461665"/>
          </a:xfrm>
          <a:prstGeom prst="rect">
            <a:avLst/>
          </a:prstGeom>
          <a:noFill/>
        </p:spPr>
        <p:txBody>
          <a:bodyPr wrap="square" rtlCol="0">
            <a:spAutoFit/>
          </a:bodyPr>
          <a:lstStyle/>
          <a:p>
            <a:r>
              <a:rPr lang="zh-CN" altLang="en-US" sz="2400" b="1" dirty="0">
                <a:solidFill>
                  <a:schemeClr val="accent4"/>
                </a:solidFill>
                <a:latin typeface="微软雅黑" panose="020B0503020204020204" pitchFamily="34" charset="-122"/>
                <a:ea typeface="微软雅黑" panose="020B0503020204020204" pitchFamily="34" charset="-122"/>
              </a:rPr>
              <a:t>背景</a:t>
            </a:r>
            <a:endParaRPr kumimoji="1" lang="zh-CN" altLang="en-US" sz="2400" b="1"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1277065" y="1131059"/>
            <a:ext cx="9091050" cy="4992770"/>
          </a:xfrm>
          <a:prstGeom prst="rect">
            <a:avLst/>
          </a:prstGeom>
        </p:spPr>
      </p:pic>
    </p:spTree>
  </p:cSld>
  <p:clrMapOvr>
    <a:masterClrMapping/>
  </p:clrMapOvr>
  <p:transition spd="med">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4258310" cy="461665"/>
          </a:xfrm>
          <a:prstGeom prst="rect">
            <a:avLst/>
          </a:prstGeom>
          <a:noFill/>
        </p:spPr>
        <p:txBody>
          <a:bodyPr wrap="square" rtlCol="0">
            <a:spAutoFit/>
          </a:bodyPr>
          <a:lstStyle/>
          <a:p>
            <a:r>
              <a:rPr lang="zh-CN" altLang="en-US" sz="2400" b="1" dirty="0">
                <a:solidFill>
                  <a:schemeClr val="accent4"/>
                </a:solidFill>
              </a:rPr>
              <a:t>关系抽取</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文本框 2"/>
          <p:cNvSpPr txBox="1"/>
          <p:nvPr/>
        </p:nvSpPr>
        <p:spPr>
          <a:xfrm>
            <a:off x="794084" y="1347537"/>
            <a:ext cx="9444790" cy="1429879"/>
          </a:xfrm>
          <a:prstGeom prst="rect">
            <a:avLst/>
          </a:prstGeom>
          <a:noFill/>
        </p:spPr>
        <p:txBody>
          <a:bodyPr wrap="square" rtlCol="0">
            <a:spAutoFit/>
          </a:bodyPr>
          <a:lstStyle/>
          <a:p>
            <a:pPr>
              <a:lnSpc>
                <a:spcPct val="150000"/>
              </a:lnSpc>
            </a:pPr>
            <a:r>
              <a:rPr lang="zh-CN" altLang="en-US" sz="2400" b="1" dirty="0"/>
              <a:t>什么是关系抽取？</a:t>
            </a:r>
            <a:endParaRPr lang="en-US" altLang="zh-CN" sz="2400" b="1" dirty="0"/>
          </a:p>
          <a:p>
            <a:pPr marL="285750" indent="-285750">
              <a:lnSpc>
                <a:spcPct val="150000"/>
              </a:lnSpc>
              <a:buFont typeface="Arial" panose="020B0604020202020204" pitchFamily="34" charset="0"/>
              <a:buChar char="•"/>
            </a:pPr>
            <a:r>
              <a:rPr lang="zh-CN" altLang="en-US" dirty="0"/>
              <a:t>信息抽取研究领域的任务之一</a:t>
            </a:r>
            <a:endParaRPr lang="en-US" altLang="zh-CN" dirty="0"/>
          </a:p>
          <a:p>
            <a:pPr marL="285750" indent="-285750">
              <a:lnSpc>
                <a:spcPct val="150000"/>
              </a:lnSpc>
              <a:buFont typeface="Arial" panose="020B0604020202020204" pitchFamily="34" charset="0"/>
              <a:buChar char="•"/>
            </a:pPr>
            <a:r>
              <a:rPr lang="zh-CN" altLang="en-US" dirty="0"/>
              <a:t>从文本中抽取出两个或者多个实体之间的语义关系</a:t>
            </a:r>
            <a:endParaRPr lang="zh-CN" altLang="en-US" dirty="0"/>
          </a:p>
        </p:txBody>
      </p:sp>
      <p:sp>
        <p:nvSpPr>
          <p:cNvPr id="5" name="文本框 4"/>
          <p:cNvSpPr txBox="1"/>
          <p:nvPr/>
        </p:nvSpPr>
        <p:spPr>
          <a:xfrm>
            <a:off x="926432" y="3308684"/>
            <a:ext cx="1491915" cy="369332"/>
          </a:xfrm>
          <a:prstGeom prst="rect">
            <a:avLst/>
          </a:prstGeom>
          <a:noFill/>
        </p:spPr>
        <p:txBody>
          <a:bodyPr wrap="square" rtlCol="0">
            <a:spAutoFit/>
          </a:bodyPr>
          <a:lstStyle/>
          <a:p>
            <a:r>
              <a:rPr lang="zh-CN" altLang="en-US" dirty="0"/>
              <a:t>举例：</a:t>
            </a:r>
            <a:endParaRPr lang="zh-CN" altLang="en-US" dirty="0"/>
          </a:p>
        </p:txBody>
      </p:sp>
      <p:pic>
        <p:nvPicPr>
          <p:cNvPr id="6" name="图片 5"/>
          <p:cNvPicPr>
            <a:picLocks noChangeAspect="1"/>
          </p:cNvPicPr>
          <p:nvPr/>
        </p:nvPicPr>
        <p:blipFill>
          <a:blip r:embed="rId1"/>
          <a:stretch>
            <a:fillRect/>
          </a:stretch>
        </p:blipFill>
        <p:spPr>
          <a:xfrm>
            <a:off x="1636294" y="3810196"/>
            <a:ext cx="6100011" cy="1340731"/>
          </a:xfrm>
          <a:prstGeom prst="rect">
            <a:avLst/>
          </a:prstGeom>
        </p:spPr>
      </p:pic>
    </p:spTree>
  </p:cSld>
  <p:clrMapOvr>
    <a:masterClrMapping/>
  </p:clrMapOvr>
  <p:transition spd="med">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4258310" cy="461665"/>
          </a:xfrm>
          <a:prstGeom prst="rect">
            <a:avLst/>
          </a:prstGeom>
          <a:noFill/>
        </p:spPr>
        <p:txBody>
          <a:bodyPr wrap="square" rtlCol="0">
            <a:spAutoFit/>
          </a:bodyPr>
          <a:lstStyle/>
          <a:p>
            <a:r>
              <a:rPr lang="zh-CN" altLang="en-US" sz="2400" b="1" dirty="0">
                <a:solidFill>
                  <a:schemeClr val="accent4"/>
                </a:solidFill>
              </a:rPr>
              <a:t>方法分类</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 name="文本框 6"/>
          <p:cNvSpPr txBox="1"/>
          <p:nvPr/>
        </p:nvSpPr>
        <p:spPr>
          <a:xfrm>
            <a:off x="941269" y="1449163"/>
            <a:ext cx="10028108" cy="4430572"/>
          </a:xfrm>
          <a:prstGeom prst="rect">
            <a:avLst/>
          </a:prstGeom>
          <a:noFill/>
        </p:spPr>
        <p:txBody>
          <a:bodyPr wrap="square" rtlCol="0">
            <a:spAutoFit/>
          </a:bodyPr>
          <a:lstStyle/>
          <a:p>
            <a:pPr marL="285750" indent="-285750">
              <a:lnSpc>
                <a:spcPct val="170000"/>
              </a:lnSpc>
              <a:buFont typeface="Wingdings" panose="05000000000000000000" pitchFamily="2" charset="2"/>
              <a:buChar char="p"/>
            </a:pPr>
            <a:r>
              <a:rPr lang="zh-CN" altLang="en-US" sz="2000" b="1" dirty="0"/>
              <a:t>基于模板的方法</a:t>
            </a:r>
            <a:endParaRPr lang="en-US" altLang="zh-CN" sz="2000" b="1" dirty="0"/>
          </a:p>
          <a:p>
            <a:pPr marL="742950" lvl="1" indent="-285750">
              <a:lnSpc>
                <a:spcPct val="170000"/>
              </a:lnSpc>
              <a:buFont typeface="Wingdings" panose="05000000000000000000" pitchFamily="2" charset="2"/>
              <a:buChar char="Ø"/>
            </a:pPr>
            <a:r>
              <a:rPr lang="zh-CN" altLang="en-US" dirty="0"/>
              <a:t>基于触发词的</a:t>
            </a:r>
            <a:r>
              <a:rPr lang="en-US" altLang="zh-CN" dirty="0"/>
              <a:t>Pattern</a:t>
            </a:r>
            <a:endParaRPr lang="en-US" altLang="zh-CN" dirty="0"/>
          </a:p>
          <a:p>
            <a:pPr marL="742950" lvl="1" indent="-285750">
              <a:lnSpc>
                <a:spcPct val="170000"/>
              </a:lnSpc>
              <a:buFont typeface="Wingdings" panose="05000000000000000000" pitchFamily="2" charset="2"/>
              <a:buChar char="Ø"/>
            </a:pPr>
            <a:r>
              <a:rPr lang="zh-CN" altLang="en-US" dirty="0"/>
              <a:t>基于依存句法分析的</a:t>
            </a:r>
            <a:r>
              <a:rPr lang="en-US" altLang="zh-CN" dirty="0"/>
              <a:t>Pattern</a:t>
            </a:r>
            <a:endParaRPr lang="en-US" altLang="zh-CN" dirty="0"/>
          </a:p>
          <a:p>
            <a:pPr marL="285750" indent="-285750">
              <a:lnSpc>
                <a:spcPct val="170000"/>
              </a:lnSpc>
              <a:buFont typeface="Wingdings" panose="05000000000000000000" pitchFamily="2" charset="2"/>
              <a:buChar char="p"/>
            </a:pPr>
            <a:r>
              <a:rPr lang="zh-CN" altLang="en-US" sz="2000" b="1" dirty="0"/>
              <a:t>监督学习方法</a:t>
            </a:r>
            <a:endParaRPr lang="en-US" altLang="zh-CN" sz="2000" b="1" dirty="0"/>
          </a:p>
          <a:p>
            <a:pPr marL="742950" lvl="1" indent="-285750">
              <a:lnSpc>
                <a:spcPct val="170000"/>
              </a:lnSpc>
              <a:buFont typeface="Wingdings" panose="05000000000000000000" pitchFamily="2" charset="2"/>
              <a:buChar char="Ø"/>
            </a:pPr>
            <a:r>
              <a:rPr lang="zh-CN" altLang="en-US" dirty="0"/>
              <a:t>机器学习方法</a:t>
            </a:r>
            <a:endParaRPr lang="en-US" altLang="zh-CN" dirty="0"/>
          </a:p>
          <a:p>
            <a:pPr marL="742950" lvl="1" indent="-285750">
              <a:lnSpc>
                <a:spcPct val="170000"/>
              </a:lnSpc>
              <a:buFont typeface="Wingdings" panose="05000000000000000000" pitchFamily="2" charset="2"/>
              <a:buChar char="Ø"/>
            </a:pPr>
            <a:r>
              <a:rPr lang="zh-CN" altLang="en-US" dirty="0"/>
              <a:t>深度学习方法</a:t>
            </a:r>
            <a:endParaRPr lang="en-US" altLang="zh-CN" dirty="0"/>
          </a:p>
          <a:p>
            <a:pPr marL="285750" indent="-285750">
              <a:lnSpc>
                <a:spcPct val="170000"/>
              </a:lnSpc>
              <a:buFont typeface="Wingdings" panose="05000000000000000000" pitchFamily="2" charset="2"/>
              <a:buChar char="p"/>
            </a:pPr>
            <a:r>
              <a:rPr lang="zh-CN" altLang="en-US" sz="2000" b="1" dirty="0"/>
              <a:t>弱监督学习方法</a:t>
            </a:r>
            <a:endParaRPr lang="en-US" altLang="zh-CN" sz="2000" b="1" dirty="0"/>
          </a:p>
          <a:p>
            <a:pPr marL="742950" lvl="1" indent="-285750">
              <a:lnSpc>
                <a:spcPct val="170000"/>
              </a:lnSpc>
              <a:buFont typeface="Wingdings" panose="05000000000000000000" pitchFamily="2" charset="2"/>
              <a:buChar char="Ø"/>
            </a:pPr>
            <a:r>
              <a:rPr lang="zh-CN" altLang="en-US" dirty="0"/>
              <a:t>远程监督</a:t>
            </a:r>
            <a:endParaRPr lang="en-US" altLang="zh-CN" dirty="0"/>
          </a:p>
          <a:p>
            <a:pPr marL="742950" lvl="1" indent="-285750">
              <a:lnSpc>
                <a:spcPct val="170000"/>
              </a:lnSpc>
              <a:buFont typeface="Wingdings" panose="05000000000000000000" pitchFamily="2" charset="2"/>
              <a:buChar char="Ø"/>
            </a:pPr>
            <a:r>
              <a:rPr lang="en-US" altLang="zh-CN" dirty="0"/>
              <a:t>Bootstrapping</a:t>
            </a:r>
            <a:endParaRPr lang="zh-CN" altLang="en-US" dirty="0"/>
          </a:p>
        </p:txBody>
      </p:sp>
    </p:spTree>
  </p:cSld>
  <p:clrMapOvr>
    <a:masterClrMapping/>
  </p:clrMapOvr>
  <p:transition spd="med">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7209008" cy="461665"/>
          </a:xfrm>
          <a:prstGeom prst="rect">
            <a:avLst/>
          </a:prstGeom>
          <a:noFill/>
        </p:spPr>
        <p:txBody>
          <a:bodyPr wrap="square" rtlCol="0">
            <a:spAutoFit/>
          </a:bodyPr>
          <a:lstStyle/>
          <a:p>
            <a:r>
              <a:rPr lang="zh-CN" altLang="en-US" sz="2400" b="1" dirty="0">
                <a:solidFill>
                  <a:schemeClr val="accent4"/>
                </a:solidFill>
              </a:rPr>
              <a:t>基于模板的关系抽取方法</a:t>
            </a:r>
            <a:r>
              <a:rPr lang="en-US" altLang="zh-CN" sz="2400" b="1" dirty="0">
                <a:solidFill>
                  <a:schemeClr val="accent4"/>
                </a:solidFill>
              </a:rPr>
              <a:t>-</a:t>
            </a:r>
            <a:r>
              <a:rPr lang="zh-CN" altLang="en-US" sz="2400" b="1" dirty="0">
                <a:solidFill>
                  <a:schemeClr val="accent4"/>
                </a:solidFill>
              </a:rPr>
              <a:t>基于触发词的</a:t>
            </a:r>
            <a:r>
              <a:rPr lang="en-US" altLang="zh-CN" sz="2400" b="1" dirty="0">
                <a:solidFill>
                  <a:schemeClr val="accent4"/>
                </a:solidFill>
              </a:rPr>
              <a:t>Pattern</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8" name="文本框 7"/>
          <p:cNvSpPr txBox="1"/>
          <p:nvPr/>
        </p:nvSpPr>
        <p:spPr>
          <a:xfrm>
            <a:off x="2123110" y="2224605"/>
            <a:ext cx="2947737" cy="369332"/>
          </a:xfrm>
          <a:prstGeom prst="rect">
            <a:avLst/>
          </a:prstGeom>
          <a:noFill/>
        </p:spPr>
        <p:txBody>
          <a:bodyPr wrap="square" rtlCol="0">
            <a:spAutoFit/>
          </a:bodyPr>
          <a:lstStyle/>
          <a:p>
            <a:r>
              <a:rPr lang="zh-CN" altLang="en-US" dirty="0"/>
              <a:t>姚明</a:t>
            </a:r>
            <a:r>
              <a:rPr lang="zh-CN" altLang="en-US" dirty="0">
                <a:solidFill>
                  <a:srgbClr val="C00000"/>
                </a:solidFill>
              </a:rPr>
              <a:t>老婆</a:t>
            </a:r>
            <a:r>
              <a:rPr lang="zh-CN" altLang="en-US" dirty="0"/>
              <a:t>叶莉</a:t>
            </a:r>
            <a:endParaRPr lang="zh-CN" altLang="en-US" dirty="0"/>
          </a:p>
        </p:txBody>
      </p:sp>
      <p:sp>
        <p:nvSpPr>
          <p:cNvPr id="9" name="文本框 8"/>
          <p:cNvSpPr txBox="1"/>
          <p:nvPr/>
        </p:nvSpPr>
        <p:spPr>
          <a:xfrm>
            <a:off x="2123110" y="2879048"/>
            <a:ext cx="2947737" cy="369332"/>
          </a:xfrm>
          <a:prstGeom prst="rect">
            <a:avLst/>
          </a:prstGeom>
          <a:noFill/>
        </p:spPr>
        <p:txBody>
          <a:bodyPr wrap="square" rtlCol="0">
            <a:spAutoFit/>
          </a:bodyPr>
          <a:lstStyle/>
          <a:p>
            <a:r>
              <a:rPr lang="zh-CN" altLang="en-US" dirty="0"/>
              <a:t>徐峥</a:t>
            </a:r>
            <a:r>
              <a:rPr lang="zh-CN" altLang="en-US" dirty="0">
                <a:solidFill>
                  <a:srgbClr val="C00000"/>
                </a:solidFill>
              </a:rPr>
              <a:t>老婆</a:t>
            </a:r>
            <a:r>
              <a:rPr lang="zh-CN" altLang="en-US" dirty="0"/>
              <a:t>陶虹</a:t>
            </a:r>
            <a:endParaRPr lang="zh-CN" altLang="en-US" dirty="0"/>
          </a:p>
        </p:txBody>
      </p:sp>
      <p:sp>
        <p:nvSpPr>
          <p:cNvPr id="10" name="箭头: 右 9"/>
          <p:cNvSpPr/>
          <p:nvPr/>
        </p:nvSpPr>
        <p:spPr bwMode="auto">
          <a:xfrm>
            <a:off x="3923469" y="2593937"/>
            <a:ext cx="521736" cy="285111"/>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1" name="文本框 10"/>
          <p:cNvSpPr txBox="1"/>
          <p:nvPr/>
        </p:nvSpPr>
        <p:spPr>
          <a:xfrm>
            <a:off x="4771695" y="2551826"/>
            <a:ext cx="2947737" cy="369332"/>
          </a:xfrm>
          <a:prstGeom prst="rect">
            <a:avLst/>
          </a:prstGeom>
          <a:noFill/>
        </p:spPr>
        <p:txBody>
          <a:bodyPr wrap="square" rtlCol="0">
            <a:spAutoFit/>
          </a:bodyPr>
          <a:lstStyle/>
          <a:p>
            <a:r>
              <a:rPr lang="en-US" altLang="zh-CN" dirty="0"/>
              <a:t>X </a:t>
            </a:r>
            <a:r>
              <a:rPr lang="zh-CN" altLang="en-US" dirty="0">
                <a:solidFill>
                  <a:srgbClr val="C00000"/>
                </a:solidFill>
              </a:rPr>
              <a:t>老婆 </a:t>
            </a:r>
            <a:r>
              <a:rPr lang="en-US" altLang="zh-CN" dirty="0"/>
              <a:t>Y</a:t>
            </a:r>
            <a:endParaRPr lang="zh-CN" altLang="en-US" dirty="0"/>
          </a:p>
        </p:txBody>
      </p:sp>
      <p:sp>
        <p:nvSpPr>
          <p:cNvPr id="12" name="文本框 11"/>
          <p:cNvSpPr txBox="1"/>
          <p:nvPr/>
        </p:nvSpPr>
        <p:spPr>
          <a:xfrm>
            <a:off x="1930603" y="3634409"/>
            <a:ext cx="2947737" cy="369332"/>
          </a:xfrm>
          <a:prstGeom prst="rect">
            <a:avLst/>
          </a:prstGeom>
          <a:noFill/>
        </p:spPr>
        <p:txBody>
          <a:bodyPr wrap="square" rtlCol="0">
            <a:spAutoFit/>
          </a:bodyPr>
          <a:lstStyle/>
          <a:p>
            <a:r>
              <a:rPr lang="zh-CN" altLang="en-US" dirty="0"/>
              <a:t>黄晓明</a:t>
            </a:r>
            <a:r>
              <a:rPr lang="zh-CN" altLang="en-US" dirty="0">
                <a:solidFill>
                  <a:srgbClr val="C00000"/>
                </a:solidFill>
              </a:rPr>
              <a:t>妻子</a:t>
            </a:r>
            <a:r>
              <a:rPr lang="zh-CN" altLang="en-US" dirty="0"/>
              <a:t>杨颖</a:t>
            </a:r>
            <a:endParaRPr lang="zh-CN" altLang="en-US" dirty="0"/>
          </a:p>
        </p:txBody>
      </p:sp>
      <p:sp>
        <p:nvSpPr>
          <p:cNvPr id="13" name="箭头: 右 12"/>
          <p:cNvSpPr/>
          <p:nvPr/>
        </p:nvSpPr>
        <p:spPr bwMode="auto">
          <a:xfrm>
            <a:off x="3923469" y="3634409"/>
            <a:ext cx="521736" cy="285111"/>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4" name="文本框 13"/>
          <p:cNvSpPr txBox="1"/>
          <p:nvPr/>
        </p:nvSpPr>
        <p:spPr>
          <a:xfrm>
            <a:off x="4771694" y="3592298"/>
            <a:ext cx="2947737" cy="369332"/>
          </a:xfrm>
          <a:prstGeom prst="rect">
            <a:avLst/>
          </a:prstGeom>
          <a:noFill/>
        </p:spPr>
        <p:txBody>
          <a:bodyPr wrap="square" rtlCol="0">
            <a:spAutoFit/>
          </a:bodyPr>
          <a:lstStyle/>
          <a:p>
            <a:r>
              <a:rPr lang="en-US" altLang="zh-CN" dirty="0"/>
              <a:t>X </a:t>
            </a:r>
            <a:r>
              <a:rPr lang="zh-CN" altLang="en-US" dirty="0">
                <a:solidFill>
                  <a:srgbClr val="C00000"/>
                </a:solidFill>
              </a:rPr>
              <a:t>妻子 </a:t>
            </a:r>
            <a:r>
              <a:rPr lang="en-US" altLang="zh-CN" dirty="0"/>
              <a:t>Y</a:t>
            </a:r>
            <a:endParaRPr lang="zh-CN" altLang="en-US" dirty="0"/>
          </a:p>
        </p:txBody>
      </p:sp>
      <p:sp>
        <p:nvSpPr>
          <p:cNvPr id="15" name="文本框 14"/>
          <p:cNvSpPr txBox="1"/>
          <p:nvPr/>
        </p:nvSpPr>
        <p:spPr>
          <a:xfrm>
            <a:off x="1930602" y="4489146"/>
            <a:ext cx="2947737" cy="369332"/>
          </a:xfrm>
          <a:prstGeom prst="rect">
            <a:avLst/>
          </a:prstGeom>
          <a:noFill/>
        </p:spPr>
        <p:txBody>
          <a:bodyPr wrap="square" rtlCol="0">
            <a:spAutoFit/>
          </a:bodyPr>
          <a:lstStyle/>
          <a:p>
            <a:r>
              <a:rPr lang="zh-CN" altLang="en-US" dirty="0"/>
              <a:t>刘德华</a:t>
            </a:r>
            <a:r>
              <a:rPr lang="zh-CN" altLang="en-US" dirty="0">
                <a:solidFill>
                  <a:srgbClr val="C00000"/>
                </a:solidFill>
              </a:rPr>
              <a:t>配偶</a:t>
            </a:r>
            <a:r>
              <a:rPr lang="zh-CN" altLang="en-US" dirty="0"/>
              <a:t>朱丽倩</a:t>
            </a:r>
            <a:endParaRPr lang="zh-CN" altLang="en-US" dirty="0"/>
          </a:p>
        </p:txBody>
      </p:sp>
      <p:sp>
        <p:nvSpPr>
          <p:cNvPr id="16" name="箭头: 右 15"/>
          <p:cNvSpPr/>
          <p:nvPr/>
        </p:nvSpPr>
        <p:spPr bwMode="auto">
          <a:xfrm>
            <a:off x="3923469" y="4509565"/>
            <a:ext cx="521736" cy="285111"/>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7" name="文本框 16"/>
          <p:cNvSpPr txBox="1"/>
          <p:nvPr/>
        </p:nvSpPr>
        <p:spPr>
          <a:xfrm>
            <a:off x="4745993" y="4443125"/>
            <a:ext cx="2947737" cy="369332"/>
          </a:xfrm>
          <a:prstGeom prst="rect">
            <a:avLst/>
          </a:prstGeom>
          <a:noFill/>
        </p:spPr>
        <p:txBody>
          <a:bodyPr wrap="square" rtlCol="0">
            <a:spAutoFit/>
          </a:bodyPr>
          <a:lstStyle/>
          <a:p>
            <a:r>
              <a:rPr lang="en-US" altLang="zh-CN" dirty="0"/>
              <a:t>X </a:t>
            </a:r>
            <a:r>
              <a:rPr lang="zh-CN" altLang="en-US" dirty="0">
                <a:solidFill>
                  <a:srgbClr val="C00000"/>
                </a:solidFill>
              </a:rPr>
              <a:t>配偶 </a:t>
            </a:r>
            <a:r>
              <a:rPr lang="en-US" altLang="zh-CN" dirty="0"/>
              <a:t>Y</a:t>
            </a:r>
            <a:endParaRPr lang="zh-CN" altLang="en-US" dirty="0"/>
          </a:p>
        </p:txBody>
      </p:sp>
      <p:sp>
        <p:nvSpPr>
          <p:cNvPr id="18" name="箭头: 右 17"/>
          <p:cNvSpPr/>
          <p:nvPr/>
        </p:nvSpPr>
        <p:spPr bwMode="auto">
          <a:xfrm>
            <a:off x="6177203" y="3641691"/>
            <a:ext cx="521736" cy="285111"/>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9" name="文本框 18"/>
          <p:cNvSpPr txBox="1"/>
          <p:nvPr/>
        </p:nvSpPr>
        <p:spPr>
          <a:xfrm>
            <a:off x="7101810" y="3592298"/>
            <a:ext cx="2947737" cy="369332"/>
          </a:xfrm>
          <a:prstGeom prst="rect">
            <a:avLst/>
          </a:prstGeom>
          <a:noFill/>
        </p:spPr>
        <p:txBody>
          <a:bodyPr wrap="square" rtlCol="0">
            <a:spAutoFit/>
          </a:bodyPr>
          <a:lstStyle/>
          <a:p>
            <a:r>
              <a:rPr lang="zh-CN" altLang="en-US" dirty="0">
                <a:solidFill>
                  <a:srgbClr val="C00000"/>
                </a:solidFill>
              </a:rPr>
              <a:t>夫妻关系</a:t>
            </a:r>
            <a:r>
              <a:rPr lang="en-US" altLang="zh-CN" dirty="0"/>
              <a:t>(X,Y)</a:t>
            </a:r>
            <a:endParaRPr lang="zh-CN" altLang="en-US" dirty="0"/>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p:bldP spid="13" grpId="0" bldLvl="0" animBg="1"/>
      <p:bldP spid="14" grpId="0"/>
      <p:bldP spid="16" grpId="0" bldLvl="0" animBg="1"/>
      <p:bldP spid="17" grpId="0"/>
      <p:bldP spid="18" grpId="0" bldLvl="0" animBg="1"/>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7853778" cy="461665"/>
          </a:xfrm>
          <a:prstGeom prst="rect">
            <a:avLst/>
          </a:prstGeom>
          <a:noFill/>
        </p:spPr>
        <p:txBody>
          <a:bodyPr wrap="square" rtlCol="0">
            <a:spAutoFit/>
          </a:bodyPr>
          <a:lstStyle/>
          <a:p>
            <a:r>
              <a:rPr lang="zh-CN" altLang="en-US" sz="2400" b="1" dirty="0">
                <a:solidFill>
                  <a:schemeClr val="accent4"/>
                </a:solidFill>
              </a:rPr>
              <a:t>基于模板的关系抽取方法</a:t>
            </a:r>
            <a:r>
              <a:rPr lang="en-US" altLang="zh-CN" sz="2400" b="1" dirty="0">
                <a:solidFill>
                  <a:schemeClr val="accent4"/>
                </a:solidFill>
              </a:rPr>
              <a:t>-</a:t>
            </a:r>
            <a:r>
              <a:rPr lang="zh-CN" altLang="en-US" sz="2400" b="1" dirty="0">
                <a:solidFill>
                  <a:schemeClr val="accent4"/>
                </a:solidFill>
              </a:rPr>
              <a:t>基于依存句法分析的</a:t>
            </a:r>
            <a:r>
              <a:rPr lang="en-US" altLang="zh-CN" sz="2400" b="1" dirty="0">
                <a:solidFill>
                  <a:schemeClr val="accent4"/>
                </a:solidFill>
              </a:rPr>
              <a:t>Pattern</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633730" y="1069053"/>
            <a:ext cx="11189930" cy="4077377"/>
          </a:xfrm>
          <a:prstGeom prst="rect">
            <a:avLst/>
          </a:prstGeom>
        </p:spPr>
      </p:pic>
      <p:sp>
        <p:nvSpPr>
          <p:cNvPr id="5" name="文本框 4"/>
          <p:cNvSpPr txBox="1"/>
          <p:nvPr/>
        </p:nvSpPr>
        <p:spPr>
          <a:xfrm>
            <a:off x="1359877" y="5332178"/>
            <a:ext cx="7561385" cy="87588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依存句法分析句子的句法结构</a:t>
            </a:r>
            <a:endParaRPr lang="en-US" altLang="zh-CN" dirty="0"/>
          </a:p>
          <a:p>
            <a:pPr marL="285750" indent="-285750">
              <a:lnSpc>
                <a:spcPct val="150000"/>
              </a:lnSpc>
              <a:buFont typeface="Wingdings" panose="05000000000000000000" pitchFamily="2" charset="2"/>
              <a:buChar char="Ø"/>
            </a:pPr>
            <a:r>
              <a:rPr lang="zh-CN" altLang="en-US" dirty="0"/>
              <a:t>以动词为起点，构建规则，对节点上的词性和边上的依存关系进行限定</a:t>
            </a:r>
            <a:endParaRPr lang="zh-CN" altLang="en-US" dirty="0"/>
          </a:p>
        </p:txBody>
      </p:sp>
    </p:spTree>
  </p:cSld>
  <p:clrMapOvr>
    <a:masterClrMapping/>
  </p:clrMapOvr>
  <p:transition spd="med">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7853778" cy="461665"/>
          </a:xfrm>
          <a:prstGeom prst="rect">
            <a:avLst/>
          </a:prstGeom>
          <a:noFill/>
        </p:spPr>
        <p:txBody>
          <a:bodyPr wrap="square" rtlCol="0">
            <a:spAutoFit/>
          </a:bodyPr>
          <a:lstStyle/>
          <a:p>
            <a:r>
              <a:rPr lang="zh-CN" altLang="en-US" sz="2400" b="1" dirty="0">
                <a:solidFill>
                  <a:schemeClr val="accent4"/>
                </a:solidFill>
              </a:rPr>
              <a:t>基于模板的关系抽取方法</a:t>
            </a:r>
            <a:r>
              <a:rPr lang="en-US" altLang="zh-CN" sz="2400" b="1" dirty="0">
                <a:solidFill>
                  <a:schemeClr val="accent4"/>
                </a:solidFill>
              </a:rPr>
              <a:t>-</a:t>
            </a:r>
            <a:r>
              <a:rPr lang="zh-CN" altLang="en-US" sz="2400" b="1" dirty="0">
                <a:solidFill>
                  <a:schemeClr val="accent4"/>
                </a:solidFill>
              </a:rPr>
              <a:t>基于依存句法分析的</a:t>
            </a:r>
            <a:r>
              <a:rPr lang="en-US" altLang="zh-CN" sz="2400" b="1" dirty="0">
                <a:solidFill>
                  <a:schemeClr val="accent4"/>
                </a:solidFill>
              </a:rPr>
              <a:t>Pattern</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6" name="图片 5"/>
          <p:cNvPicPr>
            <a:picLocks noChangeAspect="1"/>
          </p:cNvPicPr>
          <p:nvPr/>
        </p:nvPicPr>
        <p:blipFill>
          <a:blip r:embed="rId1"/>
          <a:stretch>
            <a:fillRect/>
          </a:stretch>
        </p:blipFill>
        <p:spPr>
          <a:xfrm>
            <a:off x="1425905" y="1347185"/>
            <a:ext cx="8354909" cy="4762492"/>
          </a:xfrm>
          <a:prstGeom prst="rect">
            <a:avLst/>
          </a:prstGeom>
        </p:spPr>
      </p:pic>
    </p:spTree>
  </p:cSld>
  <p:clrMapOvr>
    <a:masterClrMapping/>
  </p:clrMapOvr>
  <p:transition spd="med">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7853778" cy="461665"/>
          </a:xfrm>
          <a:prstGeom prst="rect">
            <a:avLst/>
          </a:prstGeom>
          <a:noFill/>
        </p:spPr>
        <p:txBody>
          <a:bodyPr wrap="square" rtlCol="0">
            <a:spAutoFit/>
          </a:bodyPr>
          <a:lstStyle/>
          <a:p>
            <a:r>
              <a:rPr lang="zh-CN" altLang="en-US" sz="2400" b="1" dirty="0">
                <a:solidFill>
                  <a:schemeClr val="accent4"/>
                </a:solidFill>
              </a:rPr>
              <a:t>基于模板的关系抽取方法</a:t>
            </a:r>
            <a:r>
              <a:rPr lang="en-US" altLang="zh-CN" sz="2400" b="1" dirty="0">
                <a:solidFill>
                  <a:schemeClr val="accent4"/>
                </a:solidFill>
              </a:rPr>
              <a:t>-</a:t>
            </a:r>
            <a:r>
              <a:rPr lang="zh-CN" altLang="en-US" sz="2400" b="1" dirty="0">
                <a:solidFill>
                  <a:schemeClr val="accent4"/>
                </a:solidFill>
              </a:rPr>
              <a:t>基于依存句法分析的</a:t>
            </a:r>
            <a:r>
              <a:rPr lang="en-US" altLang="zh-CN" sz="2400" b="1" dirty="0">
                <a:solidFill>
                  <a:schemeClr val="accent4"/>
                </a:solidFill>
              </a:rPr>
              <a:t>Pattern</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文本框 2"/>
          <p:cNvSpPr txBox="1"/>
          <p:nvPr/>
        </p:nvSpPr>
        <p:spPr>
          <a:xfrm>
            <a:off x="914398" y="1229191"/>
            <a:ext cx="6541477" cy="369332"/>
          </a:xfrm>
          <a:prstGeom prst="rect">
            <a:avLst/>
          </a:prstGeom>
          <a:noFill/>
        </p:spPr>
        <p:txBody>
          <a:bodyPr wrap="square" rtlCol="0">
            <a:spAutoFit/>
          </a:bodyPr>
          <a:lstStyle/>
          <a:p>
            <a:r>
              <a:rPr lang="zh-CN" altLang="en-US" dirty="0"/>
              <a:t>文本：董卿现身国家博物馆看展优雅端庄大方</a:t>
            </a:r>
            <a:endParaRPr lang="zh-CN" altLang="en-US" dirty="0"/>
          </a:p>
        </p:txBody>
      </p:sp>
      <p:pic>
        <p:nvPicPr>
          <p:cNvPr id="5" name="图片 4"/>
          <p:cNvPicPr>
            <a:picLocks noChangeAspect="1"/>
          </p:cNvPicPr>
          <p:nvPr/>
        </p:nvPicPr>
        <p:blipFill>
          <a:blip r:embed="rId1"/>
          <a:stretch>
            <a:fillRect/>
          </a:stretch>
        </p:blipFill>
        <p:spPr>
          <a:xfrm>
            <a:off x="1923326" y="2177364"/>
            <a:ext cx="6317998" cy="2844974"/>
          </a:xfrm>
          <a:prstGeom prst="rect">
            <a:avLst/>
          </a:prstGeom>
        </p:spPr>
      </p:pic>
      <p:sp>
        <p:nvSpPr>
          <p:cNvPr id="7" name="文本框 6"/>
          <p:cNvSpPr txBox="1"/>
          <p:nvPr/>
        </p:nvSpPr>
        <p:spPr>
          <a:xfrm>
            <a:off x="914398" y="1723402"/>
            <a:ext cx="6541477" cy="369332"/>
          </a:xfrm>
          <a:prstGeom prst="rect">
            <a:avLst/>
          </a:prstGeom>
          <a:noFill/>
        </p:spPr>
        <p:txBody>
          <a:bodyPr wrap="square" rtlCol="0">
            <a:spAutoFit/>
          </a:bodyPr>
          <a:lstStyle/>
          <a:p>
            <a:r>
              <a:rPr lang="zh-CN" altLang="en-US" b="1" dirty="0"/>
              <a:t>依存分析结果：</a:t>
            </a:r>
            <a:endParaRPr lang="zh-CN" altLang="en-US" b="1" dirty="0"/>
          </a:p>
        </p:txBody>
      </p:sp>
      <p:sp>
        <p:nvSpPr>
          <p:cNvPr id="8" name="文本框 7"/>
          <p:cNvSpPr txBox="1"/>
          <p:nvPr/>
        </p:nvSpPr>
        <p:spPr>
          <a:xfrm>
            <a:off x="914397" y="5122374"/>
            <a:ext cx="6541477" cy="369332"/>
          </a:xfrm>
          <a:prstGeom prst="rect">
            <a:avLst/>
          </a:prstGeom>
          <a:noFill/>
        </p:spPr>
        <p:txBody>
          <a:bodyPr wrap="square" rtlCol="0">
            <a:spAutoFit/>
          </a:bodyPr>
          <a:lstStyle/>
          <a:p>
            <a:r>
              <a:rPr lang="zh-CN" altLang="en-US" b="1" dirty="0"/>
              <a:t>规则抽取结果：</a:t>
            </a:r>
            <a:endParaRPr lang="zh-CN" altLang="en-US" b="1" dirty="0"/>
          </a:p>
        </p:txBody>
      </p:sp>
      <p:sp>
        <p:nvSpPr>
          <p:cNvPr id="9" name="文本框 8"/>
          <p:cNvSpPr txBox="1"/>
          <p:nvPr/>
        </p:nvSpPr>
        <p:spPr>
          <a:xfrm>
            <a:off x="1652947" y="5676372"/>
            <a:ext cx="3188680" cy="369332"/>
          </a:xfrm>
          <a:prstGeom prst="rect">
            <a:avLst/>
          </a:prstGeom>
          <a:noFill/>
        </p:spPr>
        <p:txBody>
          <a:bodyPr wrap="square" rtlCol="0">
            <a:spAutoFit/>
          </a:bodyPr>
          <a:lstStyle/>
          <a:p>
            <a:r>
              <a:rPr lang="zh-CN" altLang="en-US" dirty="0"/>
              <a:t>（董卿，</a:t>
            </a:r>
            <a:r>
              <a:rPr lang="zh-CN" altLang="en-US" dirty="0">
                <a:solidFill>
                  <a:srgbClr val="FF0000"/>
                </a:solidFill>
              </a:rPr>
              <a:t>现身</a:t>
            </a:r>
            <a:r>
              <a:rPr lang="zh-CN" altLang="en-US" dirty="0"/>
              <a:t>，国家博物馆）</a:t>
            </a:r>
            <a:endParaRPr lang="zh-CN" altLang="en-US" dirty="0"/>
          </a:p>
        </p:txBody>
      </p:sp>
      <p:sp>
        <p:nvSpPr>
          <p:cNvPr id="10" name="文本框 9"/>
          <p:cNvSpPr txBox="1"/>
          <p:nvPr/>
        </p:nvSpPr>
        <p:spPr>
          <a:xfrm>
            <a:off x="5638793" y="5676372"/>
            <a:ext cx="3188680" cy="369332"/>
          </a:xfrm>
          <a:prstGeom prst="rect">
            <a:avLst/>
          </a:prstGeom>
          <a:noFill/>
        </p:spPr>
        <p:txBody>
          <a:bodyPr wrap="square" rtlCol="0">
            <a:spAutoFit/>
          </a:bodyPr>
          <a:lstStyle/>
          <a:p>
            <a:r>
              <a:rPr lang="zh-CN" altLang="en-US" dirty="0">
                <a:solidFill>
                  <a:srgbClr val="FF0000"/>
                </a:solidFill>
              </a:rPr>
              <a:t>位于</a:t>
            </a:r>
            <a:r>
              <a:rPr lang="zh-CN" altLang="en-US" dirty="0"/>
              <a:t>（董卿，国家博物馆）</a:t>
            </a:r>
            <a:endParaRPr lang="zh-CN" altLang="en-US" dirty="0"/>
          </a:p>
        </p:txBody>
      </p:sp>
      <p:sp>
        <p:nvSpPr>
          <p:cNvPr id="11" name="箭头: 右 10"/>
          <p:cNvSpPr/>
          <p:nvPr/>
        </p:nvSpPr>
        <p:spPr bwMode="auto">
          <a:xfrm>
            <a:off x="4888513" y="5768705"/>
            <a:ext cx="550984" cy="184666"/>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Tree>
  </p:cSld>
  <p:clrMapOvr>
    <a:masterClrMapping/>
  </p:clrMapOvr>
  <p:transition spd="med">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7853778" cy="461665"/>
          </a:xfrm>
          <a:prstGeom prst="rect">
            <a:avLst/>
          </a:prstGeom>
          <a:noFill/>
        </p:spPr>
        <p:txBody>
          <a:bodyPr wrap="square" rtlCol="0">
            <a:spAutoFit/>
          </a:bodyPr>
          <a:lstStyle/>
          <a:p>
            <a:r>
              <a:rPr lang="zh-CN" altLang="en-US" sz="2400" b="1" dirty="0">
                <a:solidFill>
                  <a:schemeClr val="accent4"/>
                </a:solidFill>
              </a:rPr>
              <a:t>基于模板的关系抽取方法</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2" name="文本框 11"/>
          <p:cNvSpPr txBox="1"/>
          <p:nvPr/>
        </p:nvSpPr>
        <p:spPr>
          <a:xfrm>
            <a:off x="1711569" y="1292623"/>
            <a:ext cx="5496522" cy="4442242"/>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zh-CN" altLang="en-US" b="1" dirty="0"/>
              <a:t>优点：</a:t>
            </a:r>
            <a:endParaRPr lang="en-US" altLang="zh-CN" b="1" dirty="0"/>
          </a:p>
          <a:p>
            <a:pPr marL="742950" lvl="1" indent="-285750">
              <a:lnSpc>
                <a:spcPct val="200000"/>
              </a:lnSpc>
              <a:buFont typeface="Arial" panose="020B0604020202020204" pitchFamily="34" charset="0"/>
              <a:buChar char="•"/>
            </a:pPr>
            <a:r>
              <a:rPr lang="zh-CN" altLang="en-US" dirty="0"/>
              <a:t>模板构建简单</a:t>
            </a:r>
            <a:endParaRPr lang="en-US" altLang="zh-CN" dirty="0"/>
          </a:p>
          <a:p>
            <a:pPr marL="742950" lvl="1" indent="-285750">
              <a:lnSpc>
                <a:spcPct val="200000"/>
              </a:lnSpc>
              <a:buFont typeface="Arial" panose="020B0604020202020204" pitchFamily="34" charset="0"/>
              <a:buChar char="•"/>
            </a:pPr>
            <a:r>
              <a:rPr lang="zh-CN" altLang="en-US" dirty="0"/>
              <a:t>在小规模数据集上容易实现</a:t>
            </a:r>
            <a:endParaRPr lang="en-US" altLang="zh-CN" dirty="0"/>
          </a:p>
          <a:p>
            <a:pPr marL="285750" indent="-285750">
              <a:lnSpc>
                <a:spcPct val="200000"/>
              </a:lnSpc>
              <a:buFont typeface="Wingdings" panose="05000000000000000000" pitchFamily="2" charset="2"/>
              <a:buChar char="Ø"/>
            </a:pPr>
            <a:r>
              <a:rPr lang="zh-CN" altLang="en-US" b="1" dirty="0"/>
              <a:t>缺点：</a:t>
            </a:r>
            <a:endParaRPr lang="en-US" altLang="zh-CN" b="1" dirty="0"/>
          </a:p>
          <a:p>
            <a:pPr marL="742950" lvl="1" indent="-285750">
              <a:lnSpc>
                <a:spcPct val="200000"/>
              </a:lnSpc>
              <a:buFont typeface="Arial" panose="020B0604020202020204" pitchFamily="34" charset="0"/>
              <a:buChar char="•"/>
            </a:pPr>
            <a:r>
              <a:rPr lang="zh-CN" altLang="en-US" dirty="0"/>
              <a:t>特定领域的模板需要专家构建</a:t>
            </a:r>
            <a:endParaRPr lang="en-US" altLang="zh-CN" dirty="0"/>
          </a:p>
          <a:p>
            <a:pPr marL="742950" lvl="1" indent="-285750">
              <a:lnSpc>
                <a:spcPct val="200000"/>
              </a:lnSpc>
              <a:buFont typeface="Arial" panose="020B0604020202020204" pitchFamily="34" charset="0"/>
              <a:buChar char="•"/>
            </a:pPr>
            <a:r>
              <a:rPr lang="zh-CN" altLang="en-US" dirty="0"/>
              <a:t>大规模数据集上需要耗费大量时间</a:t>
            </a:r>
            <a:endParaRPr lang="en-US" altLang="zh-CN" dirty="0"/>
          </a:p>
          <a:p>
            <a:pPr marL="742950" lvl="1" indent="-285750">
              <a:lnSpc>
                <a:spcPct val="200000"/>
              </a:lnSpc>
              <a:buFont typeface="Arial" panose="020B0604020202020204" pitchFamily="34" charset="0"/>
              <a:buChar char="•"/>
            </a:pPr>
            <a:r>
              <a:rPr lang="zh-CN" altLang="en-US" dirty="0"/>
              <a:t>可移植性差</a:t>
            </a:r>
            <a:endParaRPr lang="en-US" altLang="zh-CN" dirty="0"/>
          </a:p>
          <a:p>
            <a:pPr marL="742950" lvl="1" indent="-285750">
              <a:lnSpc>
                <a:spcPct val="200000"/>
              </a:lnSpc>
              <a:buFont typeface="Arial" panose="020B0604020202020204" pitchFamily="34" charset="0"/>
              <a:buChar char="•"/>
            </a:pPr>
            <a:r>
              <a:rPr lang="zh-CN" altLang="en-US" dirty="0"/>
              <a:t>模板覆盖范围不够</a:t>
            </a:r>
            <a:endParaRPr lang="zh-CN" altLang="en-US" dirty="0"/>
          </a:p>
        </p:txBody>
      </p:sp>
    </p:spTree>
  </p:cSld>
  <p:clrMapOvr>
    <a:masterClrMapping/>
  </p:clrMapOvr>
  <p:transition spd="med">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4636102" cy="461665"/>
          </a:xfrm>
          <a:prstGeom prst="rect">
            <a:avLst/>
          </a:prstGeom>
          <a:noFill/>
        </p:spPr>
        <p:txBody>
          <a:bodyPr wrap="square" rtlCol="0">
            <a:spAutoFit/>
          </a:bodyPr>
          <a:lstStyle/>
          <a:p>
            <a:r>
              <a:rPr lang="zh-CN" altLang="en-US" sz="2400" b="1" dirty="0">
                <a:solidFill>
                  <a:schemeClr val="accent4"/>
                </a:solidFill>
              </a:rPr>
              <a:t>基于有监督学习的关系抽取方法</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文本框 2"/>
          <p:cNvSpPr txBox="1"/>
          <p:nvPr/>
        </p:nvSpPr>
        <p:spPr>
          <a:xfrm>
            <a:off x="1034715" y="2225842"/>
            <a:ext cx="7916779" cy="3334246"/>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zh-CN" altLang="en-US" dirty="0"/>
              <a:t>预先定义好关系的类别</a:t>
            </a:r>
            <a:endParaRPr lang="en-US" altLang="zh-CN" dirty="0"/>
          </a:p>
          <a:p>
            <a:pPr marL="285750" indent="-285750">
              <a:lnSpc>
                <a:spcPct val="200000"/>
              </a:lnSpc>
              <a:buFont typeface="Wingdings" panose="05000000000000000000" pitchFamily="2" charset="2"/>
              <a:buChar char="Ø"/>
            </a:pPr>
            <a:r>
              <a:rPr lang="zh-CN" altLang="en-US" dirty="0"/>
              <a:t>人工标注数据</a:t>
            </a:r>
            <a:endParaRPr lang="en-US" altLang="zh-CN" dirty="0"/>
          </a:p>
          <a:p>
            <a:pPr marL="285750" indent="-285750">
              <a:lnSpc>
                <a:spcPct val="200000"/>
              </a:lnSpc>
              <a:buFont typeface="Wingdings" panose="05000000000000000000" pitchFamily="2" charset="2"/>
              <a:buChar char="Ø"/>
            </a:pPr>
            <a:r>
              <a:rPr lang="zh-CN" altLang="en-US" dirty="0"/>
              <a:t>设计关系识别所需的特征</a:t>
            </a:r>
            <a:endParaRPr lang="en-US" altLang="zh-CN" dirty="0"/>
          </a:p>
          <a:p>
            <a:pPr marL="285750" indent="-285750">
              <a:lnSpc>
                <a:spcPct val="200000"/>
              </a:lnSpc>
              <a:buFont typeface="Wingdings" panose="05000000000000000000" pitchFamily="2" charset="2"/>
              <a:buChar char="Ø"/>
            </a:pPr>
            <a:r>
              <a:rPr lang="zh-CN" altLang="en-US" dirty="0"/>
              <a:t>选择分类模型（</a:t>
            </a:r>
            <a:r>
              <a:rPr lang="en-US" altLang="zh-CN" dirty="0"/>
              <a:t>SVM</a:t>
            </a:r>
            <a:r>
              <a:rPr lang="zh-CN" altLang="en-US" dirty="0"/>
              <a:t>、神经网络等）</a:t>
            </a:r>
            <a:endParaRPr lang="en-US" altLang="zh-CN" dirty="0"/>
          </a:p>
          <a:p>
            <a:pPr marL="285750" indent="-285750">
              <a:lnSpc>
                <a:spcPct val="200000"/>
              </a:lnSpc>
              <a:buFont typeface="Wingdings" panose="05000000000000000000" pitchFamily="2" charset="2"/>
              <a:buChar char="Ø"/>
            </a:pPr>
            <a:r>
              <a:rPr lang="zh-CN" altLang="en-US" dirty="0"/>
              <a:t>基于标注数据训练模型</a:t>
            </a:r>
            <a:endParaRPr lang="en-US" altLang="zh-CN" dirty="0"/>
          </a:p>
          <a:p>
            <a:pPr marL="285750" indent="-285750">
              <a:lnSpc>
                <a:spcPct val="200000"/>
              </a:lnSpc>
              <a:buFont typeface="Wingdings" panose="05000000000000000000" pitchFamily="2" charset="2"/>
              <a:buChar char="Ø"/>
            </a:pPr>
            <a:r>
              <a:rPr lang="zh-CN" altLang="en-US" dirty="0"/>
              <a:t>对训练的模型进行评估</a:t>
            </a:r>
            <a:endParaRPr lang="zh-CN" altLang="en-US" dirty="0"/>
          </a:p>
        </p:txBody>
      </p:sp>
      <p:sp>
        <p:nvSpPr>
          <p:cNvPr id="29" name="文本框 28"/>
          <p:cNvSpPr txBox="1"/>
          <p:nvPr/>
        </p:nvSpPr>
        <p:spPr>
          <a:xfrm>
            <a:off x="1034715" y="1552074"/>
            <a:ext cx="8939464" cy="461665"/>
          </a:xfrm>
          <a:prstGeom prst="rect">
            <a:avLst/>
          </a:prstGeom>
          <a:noFill/>
        </p:spPr>
        <p:txBody>
          <a:bodyPr wrap="square" rtlCol="0">
            <a:spAutoFit/>
          </a:bodyPr>
          <a:lstStyle/>
          <a:p>
            <a:r>
              <a:rPr lang="zh-CN" altLang="en-US" sz="2400" dirty="0"/>
              <a:t>确定实体对的情况下，根据句子上下文对实体关系进行预测：</a:t>
            </a:r>
            <a:endParaRPr lang="zh-CN" altLang="en-US" sz="2400" dirty="0"/>
          </a:p>
        </p:txBody>
      </p:sp>
      <p:sp>
        <p:nvSpPr>
          <p:cNvPr id="31" name="文本框 30"/>
          <p:cNvSpPr txBox="1"/>
          <p:nvPr/>
        </p:nvSpPr>
        <p:spPr>
          <a:xfrm>
            <a:off x="5675896" y="2225842"/>
            <a:ext cx="4728411" cy="3726533"/>
          </a:xfrm>
          <a:prstGeom prst="rect">
            <a:avLst/>
          </a:prstGeom>
          <a:noFill/>
        </p:spPr>
        <p:txBody>
          <a:bodyPr wrap="square" rtlCol="0">
            <a:spAutoFit/>
          </a:bodyPr>
          <a:lstStyle/>
          <a:p>
            <a:pPr marL="285750" indent="-285750">
              <a:lnSpc>
                <a:spcPct val="120000"/>
              </a:lnSpc>
              <a:buFont typeface="Wingdings" panose="05000000000000000000" pitchFamily="2" charset="2"/>
              <a:buChar char="p"/>
            </a:pPr>
            <a:r>
              <a:rPr lang="zh-CN" altLang="en-US" dirty="0">
                <a:solidFill>
                  <a:schemeClr val="bg1"/>
                </a:solidFill>
              </a:rPr>
              <a:t>轻量级特征：</a:t>
            </a:r>
            <a:endParaRPr lang="en-US" altLang="zh-CN" dirty="0">
              <a:solidFill>
                <a:schemeClr val="bg1"/>
              </a:solidFill>
            </a:endParaRPr>
          </a:p>
          <a:p>
            <a:pPr lvl="1">
              <a:lnSpc>
                <a:spcPct val="120000"/>
              </a:lnSpc>
            </a:pPr>
            <a:r>
              <a:rPr lang="zh-CN" altLang="en-US" dirty="0">
                <a:solidFill>
                  <a:schemeClr val="bg1"/>
                </a:solidFill>
              </a:rPr>
              <a:t>实体前后的词</a:t>
            </a:r>
            <a:endParaRPr lang="en-US" altLang="zh-CN" dirty="0">
              <a:solidFill>
                <a:schemeClr val="bg1"/>
              </a:solidFill>
            </a:endParaRPr>
          </a:p>
          <a:p>
            <a:pPr lvl="1">
              <a:lnSpc>
                <a:spcPct val="120000"/>
              </a:lnSpc>
            </a:pPr>
            <a:r>
              <a:rPr lang="zh-CN" altLang="en-US" dirty="0">
                <a:solidFill>
                  <a:schemeClr val="bg1"/>
                </a:solidFill>
              </a:rPr>
              <a:t>实体的类型</a:t>
            </a:r>
            <a:endParaRPr lang="en-US" altLang="zh-CN" dirty="0">
              <a:solidFill>
                <a:schemeClr val="bg1"/>
              </a:solidFill>
            </a:endParaRPr>
          </a:p>
          <a:p>
            <a:pPr lvl="1">
              <a:lnSpc>
                <a:spcPct val="120000"/>
              </a:lnSpc>
            </a:pPr>
            <a:r>
              <a:rPr lang="zh-CN" altLang="en-US" dirty="0">
                <a:solidFill>
                  <a:schemeClr val="bg1"/>
                </a:solidFill>
              </a:rPr>
              <a:t>实体之间的距离</a:t>
            </a:r>
            <a:endParaRPr lang="en-US" altLang="zh-CN" dirty="0">
              <a:solidFill>
                <a:schemeClr val="bg1"/>
              </a:solidFill>
            </a:endParaRPr>
          </a:p>
          <a:p>
            <a:pPr marL="285750" indent="-285750">
              <a:lnSpc>
                <a:spcPct val="120000"/>
              </a:lnSpc>
              <a:buFont typeface="Wingdings" panose="05000000000000000000" pitchFamily="2" charset="2"/>
              <a:buChar char="p"/>
            </a:pPr>
            <a:r>
              <a:rPr lang="zh-CN" altLang="en-US" dirty="0">
                <a:solidFill>
                  <a:schemeClr val="bg1"/>
                </a:solidFill>
              </a:rPr>
              <a:t>中等量级特征：</a:t>
            </a:r>
            <a:endParaRPr lang="en-US" altLang="zh-CN" dirty="0">
              <a:solidFill>
                <a:schemeClr val="bg1"/>
              </a:solidFill>
            </a:endParaRPr>
          </a:p>
          <a:p>
            <a:pPr>
              <a:lnSpc>
                <a:spcPct val="120000"/>
              </a:lnSpc>
            </a:pPr>
            <a:r>
              <a:rPr lang="en-US" altLang="zh-CN" dirty="0">
                <a:solidFill>
                  <a:schemeClr val="bg1"/>
                </a:solidFill>
              </a:rPr>
              <a:t>         </a:t>
            </a:r>
            <a:r>
              <a:rPr lang="zh-CN" altLang="en-US" dirty="0">
                <a:solidFill>
                  <a:schemeClr val="bg1"/>
                </a:solidFill>
              </a:rPr>
              <a:t>语块序列</a:t>
            </a:r>
            <a:endParaRPr lang="en-US" altLang="zh-CN" dirty="0">
              <a:solidFill>
                <a:schemeClr val="bg1"/>
              </a:solidFill>
            </a:endParaRPr>
          </a:p>
          <a:p>
            <a:pPr marL="285750" indent="-285750">
              <a:lnSpc>
                <a:spcPct val="120000"/>
              </a:lnSpc>
              <a:buFont typeface="Wingdings" panose="05000000000000000000" pitchFamily="2" charset="2"/>
              <a:buChar char="p"/>
            </a:pPr>
            <a:r>
              <a:rPr lang="zh-CN" altLang="en-US" dirty="0">
                <a:solidFill>
                  <a:schemeClr val="bg1"/>
                </a:solidFill>
              </a:rPr>
              <a:t>重量级特征：</a:t>
            </a:r>
            <a:endParaRPr lang="en-US" altLang="zh-CN" dirty="0">
              <a:solidFill>
                <a:schemeClr val="bg1"/>
              </a:solidFill>
            </a:endParaRPr>
          </a:p>
          <a:p>
            <a:pPr lvl="1">
              <a:lnSpc>
                <a:spcPct val="120000"/>
              </a:lnSpc>
            </a:pPr>
            <a:r>
              <a:rPr lang="zh-CN" altLang="en-US" dirty="0">
                <a:solidFill>
                  <a:schemeClr val="bg1"/>
                </a:solidFill>
              </a:rPr>
              <a:t>实体间的依存关系路径</a:t>
            </a:r>
            <a:endParaRPr lang="en-US" altLang="zh-CN" dirty="0">
              <a:solidFill>
                <a:schemeClr val="bg1"/>
              </a:solidFill>
            </a:endParaRPr>
          </a:p>
          <a:p>
            <a:pPr lvl="1">
              <a:lnSpc>
                <a:spcPct val="120000"/>
              </a:lnSpc>
            </a:pPr>
            <a:r>
              <a:rPr lang="zh-CN" altLang="en-US" dirty="0">
                <a:solidFill>
                  <a:schemeClr val="bg1"/>
                </a:solidFill>
              </a:rPr>
              <a:t>实体间树结构的距离</a:t>
            </a:r>
            <a:endParaRPr lang="en-US" altLang="zh-CN" dirty="0">
              <a:solidFill>
                <a:schemeClr val="bg1"/>
              </a:solidFill>
            </a:endParaRPr>
          </a:p>
          <a:p>
            <a:pPr lvl="1">
              <a:lnSpc>
                <a:spcPct val="120000"/>
              </a:lnSpc>
            </a:pPr>
            <a:r>
              <a:rPr lang="zh-CN" altLang="en-US" dirty="0">
                <a:solidFill>
                  <a:schemeClr val="bg1"/>
                </a:solidFill>
              </a:rPr>
              <a:t>特定的结构信息</a:t>
            </a:r>
            <a:endParaRPr lang="en-US" altLang="zh-CN" dirty="0">
              <a:solidFill>
                <a:schemeClr val="bg1"/>
              </a:solidFill>
            </a:endParaRPr>
          </a:p>
          <a:p>
            <a:pPr>
              <a:lnSpc>
                <a:spcPct val="120000"/>
              </a:lnSpc>
            </a:pPr>
            <a:endParaRPr lang="zh-CN" altLang="en-US" dirty="0">
              <a:solidFill>
                <a:schemeClr val="bg1"/>
              </a:solidFill>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22300" y="421640"/>
            <a:ext cx="4636102" cy="461665"/>
          </a:xfrm>
          <a:prstGeom prst="rect">
            <a:avLst/>
          </a:prstGeom>
          <a:noFill/>
        </p:spPr>
        <p:txBody>
          <a:bodyPr wrap="square" rtlCol="0">
            <a:spAutoFit/>
          </a:bodyPr>
          <a:lstStyle/>
          <a:p>
            <a:r>
              <a:rPr lang="zh-CN" altLang="en-US" sz="2400" b="1" dirty="0">
                <a:solidFill>
                  <a:schemeClr val="accent4"/>
                </a:solidFill>
              </a:rPr>
              <a:t>基于有监督学习的关系抽取方法</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文本框 2"/>
          <p:cNvSpPr txBox="1"/>
          <p:nvPr/>
        </p:nvSpPr>
        <p:spPr>
          <a:xfrm>
            <a:off x="1034415" y="2225675"/>
            <a:ext cx="8232775" cy="3412490"/>
          </a:xfrm>
          <a:prstGeom prst="rect">
            <a:avLst/>
          </a:prstGeom>
          <a:noFill/>
        </p:spPr>
        <p:txBody>
          <a:bodyPr wrap="square" rtlCol="0">
            <a:spAutoFit/>
          </a:bodyPr>
          <a:lstStyle/>
          <a:p>
            <a:pPr marL="285750" indent="-285750">
              <a:lnSpc>
                <a:spcPct val="120000"/>
              </a:lnSpc>
              <a:buFont typeface="Wingdings" panose="05000000000000000000" charset="0"/>
              <a:buChar char="ü"/>
            </a:pPr>
            <a:r>
              <a:rPr lang="zh-CN" altLang="en-US" dirty="0">
                <a:solidFill>
                  <a:schemeClr val="tx1"/>
                </a:solidFill>
                <a:sym typeface="+mn-ea"/>
              </a:rPr>
              <a:t>轻量级特征：</a:t>
            </a:r>
            <a:endParaRPr lang="en-US" altLang="zh-CN" dirty="0">
              <a:solidFill>
                <a:schemeClr val="tx1"/>
              </a:solidFill>
            </a:endParaRPr>
          </a:p>
          <a:p>
            <a:pPr marL="742950" lvl="1" indent="-285750">
              <a:lnSpc>
                <a:spcPct val="120000"/>
              </a:lnSpc>
              <a:buFont typeface="Arial" panose="020B0604020202020204" pitchFamily="34" charset="0"/>
              <a:buChar char="•"/>
            </a:pPr>
            <a:r>
              <a:rPr lang="zh-CN" altLang="en-US" dirty="0">
                <a:solidFill>
                  <a:schemeClr val="tx1"/>
                </a:solidFill>
                <a:sym typeface="+mn-ea"/>
              </a:rPr>
              <a:t>实体前后的词</a:t>
            </a:r>
            <a:endParaRPr lang="en-US" altLang="zh-CN" dirty="0">
              <a:solidFill>
                <a:schemeClr val="tx1"/>
              </a:solidFill>
            </a:endParaRPr>
          </a:p>
          <a:p>
            <a:pPr marL="742950" lvl="1" indent="-285750">
              <a:lnSpc>
                <a:spcPct val="120000"/>
              </a:lnSpc>
              <a:buFont typeface="Arial" panose="020B0604020202020204" pitchFamily="34" charset="0"/>
              <a:buChar char="•"/>
            </a:pPr>
            <a:r>
              <a:rPr lang="zh-CN" altLang="en-US" dirty="0">
                <a:solidFill>
                  <a:schemeClr val="tx1"/>
                </a:solidFill>
                <a:sym typeface="+mn-ea"/>
              </a:rPr>
              <a:t>实体的类型</a:t>
            </a:r>
            <a:endParaRPr lang="en-US" altLang="zh-CN" dirty="0">
              <a:solidFill>
                <a:schemeClr val="tx1"/>
              </a:solidFill>
            </a:endParaRPr>
          </a:p>
          <a:p>
            <a:pPr marL="742950" lvl="1" indent="-285750">
              <a:lnSpc>
                <a:spcPct val="120000"/>
              </a:lnSpc>
              <a:buFont typeface="Arial" panose="020B0604020202020204" pitchFamily="34" charset="0"/>
              <a:buChar char="•"/>
            </a:pPr>
            <a:r>
              <a:rPr lang="zh-CN" altLang="en-US" dirty="0">
                <a:solidFill>
                  <a:schemeClr val="tx1"/>
                </a:solidFill>
                <a:sym typeface="+mn-ea"/>
              </a:rPr>
              <a:t>实体之间的距离</a:t>
            </a:r>
            <a:endParaRPr lang="zh-CN" altLang="en-US" dirty="0">
              <a:solidFill>
                <a:schemeClr val="tx1"/>
              </a:solidFill>
              <a:sym typeface="+mn-ea"/>
            </a:endParaRPr>
          </a:p>
          <a:p>
            <a:pPr marL="0" lvl="1" indent="-285750">
              <a:lnSpc>
                <a:spcPct val="120000"/>
              </a:lnSpc>
              <a:buFont typeface="Wingdings" panose="05000000000000000000" charset="0"/>
              <a:buChar char="ü"/>
            </a:pPr>
            <a:r>
              <a:rPr lang="zh-CN" altLang="en-US" dirty="0">
                <a:sym typeface="+mn-ea"/>
              </a:rPr>
              <a:t>中等量级特征：</a:t>
            </a:r>
            <a:endParaRPr lang="zh-CN" altLang="en-US" dirty="0">
              <a:solidFill>
                <a:schemeClr val="tx1"/>
              </a:solidFill>
              <a:sym typeface="+mn-ea"/>
            </a:endParaRPr>
          </a:p>
          <a:p>
            <a:pPr marL="742950" lvl="1" indent="-285750">
              <a:lnSpc>
                <a:spcPct val="120000"/>
              </a:lnSpc>
              <a:buFont typeface="Arial" panose="020B0604020202020204" pitchFamily="34" charset="0"/>
              <a:buChar char="•"/>
            </a:pPr>
            <a:r>
              <a:rPr lang="en-US" altLang="zh-CN" dirty="0">
                <a:solidFill>
                  <a:schemeClr val="tx1"/>
                </a:solidFill>
              </a:rPr>
              <a:t>Chunk</a:t>
            </a:r>
            <a:r>
              <a:rPr lang="zh-CN" altLang="en-US" dirty="0">
                <a:solidFill>
                  <a:schemeClr val="tx1"/>
                </a:solidFill>
              </a:rPr>
              <a:t>序列</a:t>
            </a:r>
            <a:endParaRPr lang="en-US" altLang="zh-CN" dirty="0">
              <a:solidFill>
                <a:schemeClr val="tx1"/>
              </a:solidFill>
            </a:endParaRPr>
          </a:p>
          <a:p>
            <a:pPr marL="285750" indent="-285750">
              <a:lnSpc>
                <a:spcPct val="120000"/>
              </a:lnSpc>
              <a:buFont typeface="Wingdings" panose="05000000000000000000" charset="0"/>
              <a:buChar char="ü"/>
            </a:pPr>
            <a:r>
              <a:rPr lang="zh-CN" altLang="en-US" dirty="0">
                <a:solidFill>
                  <a:schemeClr val="tx1"/>
                </a:solidFill>
                <a:sym typeface="+mn-ea"/>
              </a:rPr>
              <a:t>重量级特征：</a:t>
            </a:r>
            <a:endParaRPr lang="en-US" altLang="zh-CN" dirty="0">
              <a:solidFill>
                <a:schemeClr val="tx1"/>
              </a:solidFill>
            </a:endParaRPr>
          </a:p>
          <a:p>
            <a:pPr marL="742950" lvl="1" indent="-285750">
              <a:lnSpc>
                <a:spcPct val="120000"/>
              </a:lnSpc>
              <a:buFont typeface="Arial" panose="020B0604020202020204" pitchFamily="34" charset="0"/>
              <a:buChar char="•"/>
            </a:pPr>
            <a:r>
              <a:rPr lang="zh-CN" altLang="en-US" dirty="0">
                <a:solidFill>
                  <a:schemeClr val="tx1"/>
                </a:solidFill>
                <a:sym typeface="+mn-ea"/>
              </a:rPr>
              <a:t>实体间的依存关系路径</a:t>
            </a:r>
            <a:endParaRPr lang="en-US" altLang="zh-CN" dirty="0">
              <a:solidFill>
                <a:schemeClr val="tx1"/>
              </a:solidFill>
            </a:endParaRPr>
          </a:p>
          <a:p>
            <a:pPr marL="742950" lvl="1" indent="-285750">
              <a:lnSpc>
                <a:spcPct val="120000"/>
              </a:lnSpc>
              <a:buFont typeface="Arial" panose="020B0604020202020204" pitchFamily="34" charset="0"/>
              <a:buChar char="•"/>
            </a:pPr>
            <a:r>
              <a:rPr lang="zh-CN" altLang="en-US" dirty="0">
                <a:solidFill>
                  <a:schemeClr val="tx1"/>
                </a:solidFill>
                <a:sym typeface="+mn-ea"/>
              </a:rPr>
              <a:t>实体间树结构的距离</a:t>
            </a:r>
            <a:endParaRPr lang="en-US" altLang="zh-CN" dirty="0">
              <a:solidFill>
                <a:schemeClr val="tx1"/>
              </a:solidFill>
            </a:endParaRPr>
          </a:p>
          <a:p>
            <a:pPr marL="742950" lvl="1" indent="-285750">
              <a:lnSpc>
                <a:spcPct val="120000"/>
              </a:lnSpc>
              <a:buFont typeface="Arial" panose="020B0604020202020204" pitchFamily="34" charset="0"/>
              <a:buChar char="•"/>
            </a:pPr>
            <a:r>
              <a:rPr lang="zh-CN" altLang="en-US" dirty="0">
                <a:solidFill>
                  <a:schemeClr val="tx1"/>
                </a:solidFill>
                <a:sym typeface="+mn-ea"/>
              </a:rPr>
              <a:t>特定的结构信息</a:t>
            </a:r>
            <a:endParaRPr lang="zh-CN" altLang="en-US" dirty="0">
              <a:solidFill>
                <a:schemeClr val="tx1"/>
              </a:solidFill>
              <a:sym typeface="+mn-ea"/>
            </a:endParaRPr>
          </a:p>
        </p:txBody>
      </p:sp>
      <p:sp>
        <p:nvSpPr>
          <p:cNvPr id="29" name="文本框 28"/>
          <p:cNvSpPr txBox="1"/>
          <p:nvPr/>
        </p:nvSpPr>
        <p:spPr>
          <a:xfrm>
            <a:off x="1034715" y="1552074"/>
            <a:ext cx="8939464" cy="460375"/>
          </a:xfrm>
          <a:prstGeom prst="rect">
            <a:avLst/>
          </a:prstGeom>
          <a:noFill/>
        </p:spPr>
        <p:txBody>
          <a:bodyPr wrap="square" rtlCol="0">
            <a:spAutoFit/>
          </a:bodyPr>
          <a:lstStyle/>
          <a:p>
            <a:r>
              <a:rPr lang="zh-CN" altLang="en-US" sz="2400" dirty="0"/>
              <a:t>特征的设计：</a:t>
            </a:r>
            <a:endParaRPr lang="zh-CN" altLang="en-US" sz="2400" dirty="0"/>
          </a:p>
        </p:txBody>
      </p:sp>
      <p:sp>
        <p:nvSpPr>
          <p:cNvPr id="31" name="文本框 30"/>
          <p:cNvSpPr txBox="1"/>
          <p:nvPr/>
        </p:nvSpPr>
        <p:spPr>
          <a:xfrm>
            <a:off x="5675896" y="2225842"/>
            <a:ext cx="4728411" cy="3726533"/>
          </a:xfrm>
          <a:prstGeom prst="rect">
            <a:avLst/>
          </a:prstGeom>
          <a:noFill/>
        </p:spPr>
        <p:txBody>
          <a:bodyPr wrap="square" rtlCol="0">
            <a:spAutoFit/>
          </a:bodyPr>
          <a:lstStyle/>
          <a:p>
            <a:pPr marL="285750" indent="-285750">
              <a:lnSpc>
                <a:spcPct val="120000"/>
              </a:lnSpc>
              <a:buFont typeface="Wingdings" panose="05000000000000000000" pitchFamily="2" charset="2"/>
              <a:buChar char="p"/>
            </a:pPr>
            <a:r>
              <a:rPr lang="zh-CN" altLang="en-US" dirty="0">
                <a:solidFill>
                  <a:schemeClr val="bg1"/>
                </a:solidFill>
              </a:rPr>
              <a:t>轻量级特征：</a:t>
            </a:r>
            <a:endParaRPr lang="en-US" altLang="zh-CN" dirty="0">
              <a:solidFill>
                <a:schemeClr val="bg1"/>
              </a:solidFill>
            </a:endParaRPr>
          </a:p>
          <a:p>
            <a:pPr lvl="1">
              <a:lnSpc>
                <a:spcPct val="120000"/>
              </a:lnSpc>
            </a:pPr>
            <a:r>
              <a:rPr lang="zh-CN" altLang="en-US" dirty="0">
                <a:solidFill>
                  <a:schemeClr val="bg1"/>
                </a:solidFill>
              </a:rPr>
              <a:t>实体前后的词</a:t>
            </a:r>
            <a:endParaRPr lang="en-US" altLang="zh-CN" dirty="0">
              <a:solidFill>
                <a:schemeClr val="bg1"/>
              </a:solidFill>
            </a:endParaRPr>
          </a:p>
          <a:p>
            <a:pPr lvl="1">
              <a:lnSpc>
                <a:spcPct val="120000"/>
              </a:lnSpc>
            </a:pPr>
            <a:r>
              <a:rPr lang="zh-CN" altLang="en-US" dirty="0">
                <a:solidFill>
                  <a:schemeClr val="bg1"/>
                </a:solidFill>
              </a:rPr>
              <a:t>实体的类型</a:t>
            </a:r>
            <a:endParaRPr lang="en-US" altLang="zh-CN" dirty="0">
              <a:solidFill>
                <a:schemeClr val="bg1"/>
              </a:solidFill>
            </a:endParaRPr>
          </a:p>
          <a:p>
            <a:pPr lvl="1">
              <a:lnSpc>
                <a:spcPct val="120000"/>
              </a:lnSpc>
            </a:pPr>
            <a:r>
              <a:rPr lang="zh-CN" altLang="en-US" dirty="0">
                <a:solidFill>
                  <a:schemeClr val="bg1"/>
                </a:solidFill>
              </a:rPr>
              <a:t>实体之间的距离</a:t>
            </a:r>
            <a:endParaRPr lang="en-US" altLang="zh-CN" dirty="0">
              <a:solidFill>
                <a:schemeClr val="bg1"/>
              </a:solidFill>
            </a:endParaRPr>
          </a:p>
          <a:p>
            <a:pPr marL="285750" indent="-285750">
              <a:lnSpc>
                <a:spcPct val="120000"/>
              </a:lnSpc>
              <a:buFont typeface="Wingdings" panose="05000000000000000000" pitchFamily="2" charset="2"/>
              <a:buChar char="p"/>
            </a:pPr>
            <a:r>
              <a:rPr lang="zh-CN" altLang="en-US" dirty="0">
                <a:solidFill>
                  <a:schemeClr val="bg1"/>
                </a:solidFill>
              </a:rPr>
              <a:t>中等量级特征：</a:t>
            </a:r>
            <a:endParaRPr lang="en-US" altLang="zh-CN" dirty="0">
              <a:solidFill>
                <a:schemeClr val="bg1"/>
              </a:solidFill>
            </a:endParaRPr>
          </a:p>
          <a:p>
            <a:pPr>
              <a:lnSpc>
                <a:spcPct val="120000"/>
              </a:lnSpc>
            </a:pPr>
            <a:r>
              <a:rPr lang="en-US" altLang="zh-CN" dirty="0">
                <a:solidFill>
                  <a:schemeClr val="bg1"/>
                </a:solidFill>
              </a:rPr>
              <a:t>         </a:t>
            </a:r>
            <a:r>
              <a:rPr lang="zh-CN" altLang="en-US" dirty="0">
                <a:solidFill>
                  <a:schemeClr val="bg1"/>
                </a:solidFill>
              </a:rPr>
              <a:t>语块序列</a:t>
            </a:r>
            <a:endParaRPr lang="en-US" altLang="zh-CN" dirty="0">
              <a:solidFill>
                <a:schemeClr val="bg1"/>
              </a:solidFill>
            </a:endParaRPr>
          </a:p>
          <a:p>
            <a:pPr marL="285750" indent="-285750">
              <a:lnSpc>
                <a:spcPct val="120000"/>
              </a:lnSpc>
              <a:buFont typeface="Wingdings" panose="05000000000000000000" pitchFamily="2" charset="2"/>
              <a:buChar char="p"/>
            </a:pPr>
            <a:r>
              <a:rPr lang="zh-CN" altLang="en-US" dirty="0">
                <a:solidFill>
                  <a:schemeClr val="bg1"/>
                </a:solidFill>
              </a:rPr>
              <a:t>重量级特征：</a:t>
            </a:r>
            <a:endParaRPr lang="en-US" altLang="zh-CN" dirty="0">
              <a:solidFill>
                <a:schemeClr val="bg1"/>
              </a:solidFill>
            </a:endParaRPr>
          </a:p>
          <a:p>
            <a:pPr lvl="1">
              <a:lnSpc>
                <a:spcPct val="120000"/>
              </a:lnSpc>
            </a:pPr>
            <a:r>
              <a:rPr lang="zh-CN" altLang="en-US" dirty="0">
                <a:solidFill>
                  <a:schemeClr val="bg1"/>
                </a:solidFill>
              </a:rPr>
              <a:t>实体间的依存关系路径</a:t>
            </a:r>
            <a:endParaRPr lang="en-US" altLang="zh-CN" dirty="0">
              <a:solidFill>
                <a:schemeClr val="bg1"/>
              </a:solidFill>
            </a:endParaRPr>
          </a:p>
          <a:p>
            <a:pPr lvl="1">
              <a:lnSpc>
                <a:spcPct val="120000"/>
              </a:lnSpc>
            </a:pPr>
            <a:r>
              <a:rPr lang="zh-CN" altLang="en-US" dirty="0">
                <a:solidFill>
                  <a:schemeClr val="bg1"/>
                </a:solidFill>
              </a:rPr>
              <a:t>实体间树结构的距离</a:t>
            </a:r>
            <a:endParaRPr lang="en-US" altLang="zh-CN" dirty="0">
              <a:solidFill>
                <a:schemeClr val="bg1"/>
              </a:solidFill>
            </a:endParaRPr>
          </a:p>
          <a:p>
            <a:pPr lvl="1">
              <a:lnSpc>
                <a:spcPct val="120000"/>
              </a:lnSpc>
            </a:pPr>
            <a:r>
              <a:rPr lang="zh-CN" altLang="en-US" dirty="0">
                <a:solidFill>
                  <a:schemeClr val="bg1"/>
                </a:solidFill>
              </a:rPr>
              <a:t>特定的结构信息</a:t>
            </a:r>
            <a:endParaRPr lang="en-US" altLang="zh-CN" dirty="0">
              <a:solidFill>
                <a:schemeClr val="bg1"/>
              </a:solidFill>
            </a:endParaRPr>
          </a:p>
          <a:p>
            <a:pPr>
              <a:lnSpc>
                <a:spcPct val="120000"/>
              </a:lnSpc>
            </a:pPr>
            <a:endParaRPr lang="zh-CN" altLang="en-US" dirty="0">
              <a:solidFill>
                <a:schemeClr val="bg1"/>
              </a:solidFill>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4258310" cy="461665"/>
          </a:xfrm>
          <a:prstGeom prst="rect">
            <a:avLst/>
          </a:prstGeom>
          <a:noFill/>
        </p:spPr>
        <p:txBody>
          <a:bodyPr wrap="square" rtlCol="0">
            <a:spAutoFit/>
          </a:bodyPr>
          <a:lstStyle/>
          <a:p>
            <a:r>
              <a:rPr lang="zh-CN" altLang="en-US" sz="2400" b="1" dirty="0">
                <a:solidFill>
                  <a:schemeClr val="accent4"/>
                </a:solidFill>
              </a:rPr>
              <a:t>有监督学习</a:t>
            </a:r>
            <a:r>
              <a:rPr lang="en-US" altLang="zh-CN" sz="2400" b="1" dirty="0">
                <a:solidFill>
                  <a:schemeClr val="accent4"/>
                </a:solidFill>
              </a:rPr>
              <a:t>-</a:t>
            </a:r>
            <a:r>
              <a:rPr lang="zh-CN" altLang="en-US" sz="2400" b="1" dirty="0">
                <a:solidFill>
                  <a:schemeClr val="accent4"/>
                </a:solidFill>
              </a:rPr>
              <a:t>深度学习方法</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文本框 4"/>
          <p:cNvSpPr txBox="1"/>
          <p:nvPr/>
        </p:nvSpPr>
        <p:spPr>
          <a:xfrm>
            <a:off x="1118937" y="1690087"/>
            <a:ext cx="9659448" cy="3149580"/>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zh-CN" altLang="en-US" sz="2400" b="1" dirty="0"/>
              <a:t>流水线方法：</a:t>
            </a:r>
            <a:endParaRPr lang="en-US" altLang="zh-CN" sz="2400" b="1" dirty="0"/>
          </a:p>
          <a:p>
            <a:pPr lvl="1">
              <a:lnSpc>
                <a:spcPct val="200000"/>
              </a:lnSpc>
            </a:pPr>
            <a:r>
              <a:rPr lang="zh-CN" altLang="en-US" dirty="0"/>
              <a:t>识别实体和关系分类是完全分离的两个过程，不会互相影响，关系的识别依赖于实体识别的效果</a:t>
            </a:r>
            <a:endParaRPr lang="en-US" altLang="zh-CN" dirty="0"/>
          </a:p>
          <a:p>
            <a:pPr marL="342900" indent="-342900">
              <a:lnSpc>
                <a:spcPct val="200000"/>
              </a:lnSpc>
              <a:buFont typeface="Wingdings" panose="05000000000000000000" pitchFamily="2" charset="2"/>
              <a:buChar char="Ø"/>
            </a:pPr>
            <a:r>
              <a:rPr lang="zh-CN" altLang="en-US" sz="2400" b="1" dirty="0"/>
              <a:t>联合方法：</a:t>
            </a:r>
            <a:endParaRPr lang="en-US" altLang="zh-CN" sz="2400" b="1" dirty="0"/>
          </a:p>
          <a:p>
            <a:pPr lvl="1">
              <a:lnSpc>
                <a:spcPct val="200000"/>
              </a:lnSpc>
            </a:pPr>
            <a:r>
              <a:rPr lang="zh-CN" altLang="en-US" dirty="0"/>
              <a:t>实体识别和关系分类的过程是共同优化的</a:t>
            </a:r>
            <a:endParaRPr lang="zh-CN" altLang="en-US" dirty="0"/>
          </a:p>
        </p:txBody>
      </p:sp>
    </p:spTree>
  </p:cSld>
  <p:clrMapOvr>
    <a:masterClrMapping/>
  </p:clrMapOvr>
  <p:transition spd="med">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4258310" cy="461665"/>
          </a:xfrm>
          <a:prstGeom prst="rect">
            <a:avLst/>
          </a:prstGeom>
          <a:noFill/>
        </p:spPr>
        <p:txBody>
          <a:bodyPr wrap="square" rtlCol="0">
            <a:spAutoFit/>
          </a:bodyPr>
          <a:lstStyle/>
          <a:p>
            <a:r>
              <a:rPr kumimoji="1" lang="zh-CN" altLang="en-US" sz="2400" b="1" dirty="0">
                <a:solidFill>
                  <a:schemeClr val="accent4"/>
                </a:solidFill>
                <a:latin typeface="Times New Roman" panose="02020603050405020304" pitchFamily="18" charset="0"/>
                <a:ea typeface="微软雅黑" panose="020B0503020204020204" pitchFamily="34" charset="-122"/>
                <a:cs typeface="Times New Roman" panose="02020603050405020304" pitchFamily="18" charset="0"/>
                <a:sym typeface="+mn-ea"/>
              </a:rPr>
              <a:t>背景</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1009611" y="1076550"/>
            <a:ext cx="9255266" cy="5116302"/>
          </a:xfrm>
          <a:prstGeom prst="rect">
            <a:avLst/>
          </a:prstGeom>
        </p:spPr>
      </p:pic>
    </p:spTree>
  </p:cSld>
  <p:clrMapOvr>
    <a:masterClrMapping/>
  </p:clrMapOvr>
  <p:transition spd="med">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4258310" cy="461665"/>
          </a:xfrm>
          <a:prstGeom prst="rect">
            <a:avLst/>
          </a:prstGeom>
          <a:noFill/>
        </p:spPr>
        <p:txBody>
          <a:bodyPr wrap="square" rtlCol="0">
            <a:spAutoFit/>
          </a:bodyPr>
          <a:lstStyle/>
          <a:p>
            <a:r>
              <a:rPr lang="en-US" altLang="zh-CN" sz="2400" b="1" dirty="0">
                <a:solidFill>
                  <a:schemeClr val="accent4"/>
                </a:solidFill>
              </a:rPr>
              <a:t>CR-CNN</a:t>
            </a:r>
            <a:r>
              <a:rPr lang="zh-CN" altLang="en-US" sz="2400" b="1" dirty="0">
                <a:solidFill>
                  <a:schemeClr val="accent4"/>
                </a:solidFill>
              </a:rPr>
              <a:t>模型</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文本框 4"/>
          <p:cNvSpPr txBox="1"/>
          <p:nvPr/>
        </p:nvSpPr>
        <p:spPr>
          <a:xfrm>
            <a:off x="732633" y="3392641"/>
            <a:ext cx="4940968" cy="111825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dirty="0"/>
              <a:t>仅使用词向量和位置向量作为输入</a:t>
            </a:r>
            <a:endParaRPr lang="en-US" altLang="zh-CN" dirty="0"/>
          </a:p>
          <a:p>
            <a:pPr marL="285750" indent="-285750">
              <a:lnSpc>
                <a:spcPct val="200000"/>
              </a:lnSpc>
              <a:buFont typeface="Arial" panose="020B0604020202020204" pitchFamily="34" charset="0"/>
              <a:buChar char="•"/>
            </a:pPr>
            <a:r>
              <a:rPr lang="en-US" altLang="zh-CN" dirty="0"/>
              <a:t>F1</a:t>
            </a:r>
            <a:r>
              <a:rPr lang="zh-CN" altLang="en-US" dirty="0"/>
              <a:t>值</a:t>
            </a:r>
            <a:r>
              <a:rPr lang="en-US" altLang="zh-CN" dirty="0"/>
              <a:t>84.1</a:t>
            </a:r>
            <a:r>
              <a:rPr lang="zh-CN" altLang="en-US" dirty="0"/>
              <a:t>，超过目前最好的非深度学习方法</a:t>
            </a:r>
            <a:endParaRPr lang="zh-CN" altLang="en-US" dirty="0"/>
          </a:p>
        </p:txBody>
      </p:sp>
      <p:sp>
        <p:nvSpPr>
          <p:cNvPr id="6" name="文本框 5"/>
          <p:cNvSpPr txBox="1"/>
          <p:nvPr/>
        </p:nvSpPr>
        <p:spPr>
          <a:xfrm>
            <a:off x="102340" y="5768759"/>
            <a:ext cx="6914951" cy="646331"/>
          </a:xfrm>
          <a:prstGeom prst="rect">
            <a:avLst/>
          </a:prstGeom>
          <a:noFill/>
        </p:spPr>
        <p:txBody>
          <a:bodyPr wrap="square" rtlCol="0">
            <a:spAutoFit/>
          </a:bodyPr>
          <a:lstStyle/>
          <a:p>
            <a:r>
              <a:rPr lang="en-US" altLang="zh-CN" dirty="0"/>
              <a:t>Santos C N, Xiang B, Zhou B. Classifying relations by ranking with convolutional neural networks[J]. </a:t>
            </a:r>
            <a:r>
              <a:rPr lang="en-US" altLang="zh-CN" dirty="0" err="1"/>
              <a:t>arXiv</a:t>
            </a:r>
            <a:r>
              <a:rPr lang="en-US" altLang="zh-CN" dirty="0"/>
              <a:t> preprint arXiv:1504.06580, 2015.</a:t>
            </a:r>
            <a:endParaRPr lang="zh-CN" altLang="en-US" dirty="0"/>
          </a:p>
        </p:txBody>
      </p:sp>
      <p:pic>
        <p:nvPicPr>
          <p:cNvPr id="7" name="图片 6"/>
          <p:cNvPicPr>
            <a:picLocks noChangeAspect="1"/>
          </p:cNvPicPr>
          <p:nvPr/>
        </p:nvPicPr>
        <p:blipFill>
          <a:blip r:embed="rId1"/>
          <a:stretch>
            <a:fillRect/>
          </a:stretch>
        </p:blipFill>
        <p:spPr>
          <a:xfrm>
            <a:off x="7299962" y="0"/>
            <a:ext cx="3976437" cy="6858000"/>
          </a:xfrm>
          <a:prstGeom prst="rect">
            <a:avLst/>
          </a:prstGeom>
        </p:spPr>
      </p:pic>
      <p:sp>
        <p:nvSpPr>
          <p:cNvPr id="3" name="文本框 2"/>
          <p:cNvSpPr txBox="1"/>
          <p:nvPr/>
        </p:nvSpPr>
        <p:spPr>
          <a:xfrm>
            <a:off x="732633" y="1404155"/>
            <a:ext cx="5654363" cy="369332"/>
          </a:xfrm>
          <a:prstGeom prst="rect">
            <a:avLst/>
          </a:prstGeom>
          <a:noFill/>
        </p:spPr>
        <p:txBody>
          <a:bodyPr wrap="square" rtlCol="0">
            <a:spAutoFit/>
          </a:bodyPr>
          <a:lstStyle/>
          <a:p>
            <a:r>
              <a:rPr lang="en-US" altLang="zh-CN" dirty="0"/>
              <a:t>Position Embedding</a:t>
            </a:r>
            <a:r>
              <a:rPr lang="zh-CN" altLang="en-US" dirty="0"/>
              <a:t>：</a:t>
            </a:r>
            <a:endParaRPr lang="en-US" altLang="zh-CN" dirty="0"/>
          </a:p>
        </p:txBody>
      </p:sp>
      <mc:AlternateContent xmlns:mc="http://schemas.openxmlformats.org/markup-compatibility/2006">
        <mc:Choice xmlns:a14="http://schemas.microsoft.com/office/drawing/2010/main" Requires="a14">
          <p:sp>
            <p:nvSpPr>
              <p:cNvPr id="8" name="文本框 7"/>
              <p:cNvSpPr txBox="1"/>
              <p:nvPr/>
            </p:nvSpPr>
            <p:spPr>
              <a:xfrm>
                <a:off x="915601" y="1956852"/>
                <a:ext cx="580172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𝑇ℎ</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𝑒</m:t>
                          </m:r>
                        </m:e>
                        <m:sub>
                          <m:r>
                            <a:rPr lang="en-US" altLang="zh-CN" b="0" i="1" dirty="0" smtClean="0">
                              <a:latin typeface="Cambria Math" panose="02040503050406030204" pitchFamily="18" charset="0"/>
                            </a:rPr>
                            <m:t>0</m:t>
                          </m:r>
                        </m:sub>
                      </m:sSub>
                      <m:r>
                        <a:rPr lang="en-US" altLang="zh-CN" i="1" dirty="0" smtClean="0">
                          <a:latin typeface="Cambria Math" panose="02040503050406030204" pitchFamily="18" charset="0"/>
                        </a:rPr>
                        <m:t> </m:t>
                      </m:r>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d>
                            <m:dPr>
                              <m:begChr m:val="["/>
                              <m:endChr m:val="]"/>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𝑐𝑎𝑟</m:t>
                              </m:r>
                            </m:e>
                          </m:d>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     </m:t>
                      </m:r>
                      <m:r>
                        <a:rPr lang="en-US" altLang="zh-CN" i="1" dirty="0" smtClean="0">
                          <a:solidFill>
                            <a:srgbClr val="FF0000"/>
                          </a:solidFill>
                          <a:latin typeface="Cambria Math" panose="02040503050406030204" pitchFamily="18" charset="0"/>
                        </a:rPr>
                        <m:t>𝑙𝑒𝑓</m:t>
                      </m:r>
                      <m:sSub>
                        <m:sSubPr>
                          <m:ctrlPr>
                            <a:rPr lang="en-US" altLang="zh-CN" b="0" i="1" dirty="0" smtClean="0">
                              <a:solidFill>
                                <a:srgbClr val="FF0000"/>
                              </a:solidFill>
                              <a:latin typeface="Cambria Math" panose="02040503050406030204" pitchFamily="18" charset="0"/>
                            </a:rPr>
                          </m:ctrlPr>
                        </m:sSubPr>
                        <m:e>
                          <m:r>
                            <a:rPr lang="en-US" altLang="zh-CN" i="1" dirty="0" smtClean="0">
                              <a:solidFill>
                                <a:srgbClr val="FF0000"/>
                              </a:solidFill>
                              <a:latin typeface="Cambria Math" panose="02040503050406030204" pitchFamily="18" charset="0"/>
                            </a:rPr>
                            <m:t>𝑡</m:t>
                          </m:r>
                        </m:e>
                        <m:sub>
                          <m:r>
                            <a:rPr lang="en-US" altLang="zh-CN" b="0" i="1" dirty="0" smtClean="0">
                              <a:solidFill>
                                <a:srgbClr val="FF0000"/>
                              </a:solidFill>
                              <a:latin typeface="Cambria Math" panose="02040503050406030204" pitchFamily="18" charset="0"/>
                            </a:rPr>
                            <m:t>2</m:t>
                          </m:r>
                        </m:sub>
                      </m:sSub>
                      <m:r>
                        <a:rPr lang="en-US" altLang="zh-CN" i="1" dirty="0" smtClean="0">
                          <a:latin typeface="Cambria Math" panose="02040503050406030204" pitchFamily="18" charset="0"/>
                        </a:rPr>
                        <m:t> </m:t>
                      </m:r>
                      <m:r>
                        <a:rPr lang="en-US" altLang="zh-CN" b="0" i="1" dirty="0" smtClean="0">
                          <a:latin typeface="Cambria Math" panose="02040503050406030204" pitchFamily="18" charset="0"/>
                        </a:rPr>
                        <m:t>     </m:t>
                      </m:r>
                      <m:r>
                        <a:rPr lang="en-US" altLang="zh-CN" i="1" dirty="0" smtClean="0">
                          <a:latin typeface="Cambria Math" panose="02040503050406030204" pitchFamily="18" charset="0"/>
                        </a:rPr>
                        <m:t>𝑡ℎ</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𝑒</m:t>
                          </m:r>
                        </m:e>
                        <m:sub>
                          <m:r>
                            <a:rPr lang="en-US" altLang="zh-CN" b="0" i="1" dirty="0" smtClean="0">
                              <a:latin typeface="Cambria Math" panose="02040503050406030204" pitchFamily="18" charset="0"/>
                            </a:rPr>
                            <m:t>3</m:t>
                          </m:r>
                        </m:sub>
                      </m:sSub>
                      <m:r>
                        <a:rPr lang="en-US" altLang="zh-CN" i="1" dirty="0" smtClean="0">
                          <a:latin typeface="Cambria Math" panose="02040503050406030204" pitchFamily="18" charset="0"/>
                        </a:rPr>
                        <m:t> </m:t>
                      </m:r>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d>
                            <m:dPr>
                              <m:begChr m:val="["/>
                              <m:endChr m:val="]"/>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𝑝𝑙𝑎𝑛𝑡</m:t>
                              </m:r>
                            </m:e>
                          </m:d>
                        </m:e>
                        <m:sub>
                          <m:r>
                            <a:rPr lang="en-US" altLang="zh-CN" b="0" i="1" dirty="0" smtClean="0">
                              <a:latin typeface="Cambria Math" panose="02040503050406030204" pitchFamily="18" charset="0"/>
                            </a:rPr>
                            <m:t>4</m:t>
                          </m:r>
                        </m:sub>
                      </m:sSub>
                    </m:oMath>
                  </m:oMathPara>
                </a14:m>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915601" y="1956852"/>
                <a:ext cx="5801722" cy="369332"/>
              </a:xfrm>
              <a:prstGeom prst="rect">
                <a:avLst/>
              </a:prstGeom>
              <a:blipFill rotWithShape="1">
                <a:blip r:embed="rId2"/>
                <a:stretch>
                  <a:fillRect l="-10" t="-113" r="5" b="48"/>
                </a:stretch>
              </a:blipFill>
            </p:spPr>
            <p:txBody>
              <a:bodyPr/>
              <a:lstStyle/>
              <a:p>
                <a:r>
                  <a:rPr lang="zh-CN" altLang="en-US">
                    <a:noFill/>
                  </a:rPr>
                  <a:t> </a:t>
                </a:r>
              </a:p>
            </p:txBody>
          </p:sp>
        </mc:Fallback>
      </mc:AlternateContent>
      <p:sp>
        <p:nvSpPr>
          <p:cNvPr id="11" name="弧形 10"/>
          <p:cNvSpPr/>
          <p:nvPr/>
        </p:nvSpPr>
        <p:spPr bwMode="auto">
          <a:xfrm rot="9371453">
            <a:off x="2894380" y="1916012"/>
            <a:ext cx="987178" cy="608625"/>
          </a:xfrm>
          <a:prstGeom prst="arc">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2" name="弧形 11"/>
          <p:cNvSpPr/>
          <p:nvPr/>
        </p:nvSpPr>
        <p:spPr bwMode="auto">
          <a:xfrm rot="9371453">
            <a:off x="3775259" y="1669689"/>
            <a:ext cx="2147090" cy="745161"/>
          </a:xfrm>
          <a:prstGeom prst="arc">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3" name="文本框 12"/>
          <p:cNvSpPr txBox="1"/>
          <p:nvPr/>
        </p:nvSpPr>
        <p:spPr>
          <a:xfrm>
            <a:off x="3077307" y="2585783"/>
            <a:ext cx="621324" cy="369332"/>
          </a:xfrm>
          <a:prstGeom prst="rect">
            <a:avLst/>
          </a:prstGeom>
          <a:noFill/>
        </p:spPr>
        <p:txBody>
          <a:bodyPr wrap="square" rtlCol="0">
            <a:spAutoFit/>
          </a:bodyPr>
          <a:lstStyle/>
          <a:p>
            <a:r>
              <a:rPr lang="en-US" altLang="zh-CN" dirty="0"/>
              <a:t>1</a:t>
            </a:r>
            <a:endParaRPr lang="zh-CN" altLang="en-US" dirty="0"/>
          </a:p>
        </p:txBody>
      </p:sp>
      <p:sp>
        <p:nvSpPr>
          <p:cNvPr id="14" name="文本框 13"/>
          <p:cNvSpPr txBox="1"/>
          <p:nvPr/>
        </p:nvSpPr>
        <p:spPr>
          <a:xfrm>
            <a:off x="4226169" y="2619880"/>
            <a:ext cx="621324" cy="369332"/>
          </a:xfrm>
          <a:prstGeom prst="rect">
            <a:avLst/>
          </a:prstGeom>
          <a:noFill/>
        </p:spPr>
        <p:txBody>
          <a:bodyPr wrap="square" rtlCol="0">
            <a:spAutoFit/>
          </a:bodyPr>
          <a:lstStyle/>
          <a:p>
            <a:r>
              <a:rPr lang="en-US" altLang="zh-CN" dirty="0"/>
              <a:t>-2</a:t>
            </a:r>
            <a:endParaRPr lang="zh-CN" altLang="en-US" dirty="0"/>
          </a:p>
        </p:txBody>
      </p:sp>
      <p:sp>
        <p:nvSpPr>
          <p:cNvPr id="15" name="矩形 14"/>
          <p:cNvSpPr/>
          <p:nvPr/>
        </p:nvSpPr>
        <p:spPr bwMode="auto">
          <a:xfrm>
            <a:off x="8070574" y="1523999"/>
            <a:ext cx="1054671" cy="1292523"/>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4258310" cy="461665"/>
          </a:xfrm>
          <a:prstGeom prst="rect">
            <a:avLst/>
          </a:prstGeom>
          <a:noFill/>
        </p:spPr>
        <p:txBody>
          <a:bodyPr wrap="square" rtlCol="0">
            <a:spAutoFit/>
          </a:bodyPr>
          <a:lstStyle/>
          <a:p>
            <a:r>
              <a:rPr lang="en-US" altLang="zh-CN" sz="2400" b="1" dirty="0">
                <a:solidFill>
                  <a:schemeClr val="accent4"/>
                </a:solidFill>
              </a:rPr>
              <a:t>Attention CNNs</a:t>
            </a:r>
            <a:r>
              <a:rPr lang="zh-CN" altLang="en-US" sz="2400" b="1" dirty="0">
                <a:solidFill>
                  <a:schemeClr val="accent4"/>
                </a:solidFill>
              </a:rPr>
              <a:t>模型</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 name="文本框 6"/>
          <p:cNvSpPr txBox="1"/>
          <p:nvPr/>
        </p:nvSpPr>
        <p:spPr>
          <a:xfrm>
            <a:off x="8113295" y="5655678"/>
            <a:ext cx="4078705" cy="646331"/>
          </a:xfrm>
          <a:prstGeom prst="rect">
            <a:avLst/>
          </a:prstGeom>
          <a:noFill/>
        </p:spPr>
        <p:txBody>
          <a:bodyPr wrap="square" rtlCol="0">
            <a:spAutoFit/>
          </a:bodyPr>
          <a:lstStyle/>
          <a:p>
            <a:r>
              <a:rPr lang="en-US" altLang="zh-CN" dirty="0"/>
              <a:t>Wang. (2016). Relation Classification via Multi-Level Attention CNNs. ACL</a:t>
            </a:r>
            <a:endParaRPr lang="zh-CN" altLang="en-US" dirty="0"/>
          </a:p>
        </p:txBody>
      </p:sp>
      <p:sp>
        <p:nvSpPr>
          <p:cNvPr id="5" name="文本框 4"/>
          <p:cNvSpPr txBox="1"/>
          <p:nvPr/>
        </p:nvSpPr>
        <p:spPr>
          <a:xfrm>
            <a:off x="7913077" y="1488831"/>
            <a:ext cx="3974123" cy="2541080"/>
          </a:xfrm>
          <a:prstGeom prst="rect">
            <a:avLst/>
          </a:prstGeom>
          <a:noFill/>
        </p:spPr>
        <p:txBody>
          <a:bodyPr wrap="square" rtlCol="0">
            <a:spAutoFit/>
          </a:bodyPr>
          <a:lstStyle/>
          <a:p>
            <a:pPr>
              <a:lnSpc>
                <a:spcPct val="150000"/>
              </a:lnSpc>
            </a:pPr>
            <a:r>
              <a:rPr lang="zh-CN" altLang="en-US" dirty="0"/>
              <a:t>多层注意力机制：</a:t>
            </a:r>
            <a:endParaRPr lang="en-US" altLang="zh-CN" dirty="0"/>
          </a:p>
          <a:p>
            <a:pPr marL="285750" indent="-285750" latinLnBrk="1">
              <a:lnSpc>
                <a:spcPct val="150000"/>
              </a:lnSpc>
              <a:buFont typeface="Arial" panose="020B0604020202020204" pitchFamily="34" charset="0"/>
              <a:buChar char="•"/>
            </a:pPr>
            <a:r>
              <a:rPr lang="zh-CN" altLang="en-US" dirty="0"/>
              <a:t>将</a:t>
            </a:r>
            <a:r>
              <a:rPr lang="en-US" altLang="zh-CN" dirty="0"/>
              <a:t>attention</a:t>
            </a:r>
            <a:r>
              <a:rPr lang="zh-CN" altLang="en-US" dirty="0"/>
              <a:t>机制应用在输入序列中，用于学习输入语句中各部分对两个实体的注意力</a:t>
            </a:r>
            <a:endParaRPr lang="en-US" altLang="zh-CN" dirty="0"/>
          </a:p>
          <a:p>
            <a:pPr marL="285750" indent="-285750" latinLnBrk="1">
              <a:lnSpc>
                <a:spcPct val="150000"/>
              </a:lnSpc>
              <a:buFont typeface="Arial" panose="020B0604020202020204" pitchFamily="34" charset="0"/>
              <a:buChar char="•"/>
            </a:pPr>
            <a:r>
              <a:rPr lang="zh-CN" altLang="en-US" dirty="0"/>
              <a:t>将</a:t>
            </a:r>
            <a:r>
              <a:rPr lang="en-US" altLang="zh-CN" dirty="0"/>
              <a:t>attention</a:t>
            </a:r>
            <a:r>
              <a:rPr lang="zh-CN" altLang="en-US" dirty="0"/>
              <a:t>机制应用在池化层上，用于学习目标类别的注意力</a:t>
            </a:r>
            <a:endParaRPr lang="zh-CN" altLang="en-US" dirty="0"/>
          </a:p>
        </p:txBody>
      </p:sp>
      <p:pic>
        <p:nvPicPr>
          <p:cNvPr id="8" name="图片 7"/>
          <p:cNvPicPr>
            <a:picLocks noChangeAspect="1"/>
          </p:cNvPicPr>
          <p:nvPr/>
        </p:nvPicPr>
        <p:blipFill>
          <a:blip r:embed="rId1"/>
          <a:stretch>
            <a:fillRect/>
          </a:stretch>
        </p:blipFill>
        <p:spPr>
          <a:xfrm>
            <a:off x="304800" y="1391478"/>
            <a:ext cx="7010766" cy="4691581"/>
          </a:xfrm>
          <a:prstGeom prst="rect">
            <a:avLst/>
          </a:prstGeom>
        </p:spPr>
      </p:pic>
    </p:spTree>
  </p:cSld>
  <p:clrMapOvr>
    <a:masterClrMapping/>
  </p:clrMapOvr>
  <p:transition spd="med">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4258310" cy="461665"/>
          </a:xfrm>
          <a:prstGeom prst="rect">
            <a:avLst/>
          </a:prstGeom>
          <a:noFill/>
        </p:spPr>
        <p:txBody>
          <a:bodyPr wrap="square" rtlCol="0">
            <a:spAutoFit/>
          </a:bodyPr>
          <a:lstStyle/>
          <a:p>
            <a:r>
              <a:rPr lang="en-US" altLang="zh-CN" sz="2400" b="1" dirty="0">
                <a:solidFill>
                  <a:schemeClr val="accent4"/>
                </a:solidFill>
              </a:rPr>
              <a:t>Attention BLSTM</a:t>
            </a:r>
            <a:r>
              <a:rPr lang="zh-CN" altLang="en-US" sz="2400" b="1" dirty="0">
                <a:solidFill>
                  <a:schemeClr val="accent4"/>
                </a:solidFill>
              </a:rPr>
              <a:t>模型</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1194126" y="1203953"/>
            <a:ext cx="8712569" cy="4450094"/>
          </a:xfrm>
          <a:prstGeom prst="rect">
            <a:avLst/>
          </a:prstGeom>
        </p:spPr>
      </p:pic>
      <p:sp>
        <p:nvSpPr>
          <p:cNvPr id="5" name="文本框 4"/>
          <p:cNvSpPr txBox="1"/>
          <p:nvPr/>
        </p:nvSpPr>
        <p:spPr>
          <a:xfrm>
            <a:off x="3392905" y="6274486"/>
            <a:ext cx="5815263" cy="646331"/>
          </a:xfrm>
          <a:prstGeom prst="rect">
            <a:avLst/>
          </a:prstGeom>
          <a:noFill/>
        </p:spPr>
        <p:txBody>
          <a:bodyPr wrap="square" rtlCol="0">
            <a:spAutoFit/>
          </a:bodyPr>
          <a:lstStyle/>
          <a:p>
            <a:r>
              <a:rPr lang="en-US" altLang="zh-CN" dirty="0"/>
              <a:t>Zhou. (2016). Attention-Based Bidirectional Long Short-Term Memory Networks for Relation Classification. ACL</a:t>
            </a:r>
            <a:endParaRPr lang="zh-CN" altLang="en-US" dirty="0"/>
          </a:p>
        </p:txBody>
      </p:sp>
    </p:spTree>
  </p:cSld>
  <p:clrMapOvr>
    <a:masterClrMapping/>
  </p:clrMapOvr>
  <p:transition spd="med">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4258310" cy="461665"/>
          </a:xfrm>
          <a:prstGeom prst="rect">
            <a:avLst/>
          </a:prstGeom>
          <a:noFill/>
        </p:spPr>
        <p:txBody>
          <a:bodyPr wrap="square" rtlCol="0">
            <a:spAutoFit/>
          </a:bodyPr>
          <a:lstStyle/>
          <a:p>
            <a:r>
              <a:rPr lang="zh-CN" altLang="en-US" sz="2400" b="1" dirty="0">
                <a:solidFill>
                  <a:schemeClr val="accent4"/>
                </a:solidFill>
              </a:rPr>
              <a:t>联合抽取</a:t>
            </a:r>
            <a:r>
              <a:rPr lang="en-US" altLang="zh-CN" sz="2400" b="1" dirty="0">
                <a:solidFill>
                  <a:schemeClr val="accent4"/>
                </a:solidFill>
              </a:rPr>
              <a:t>-LSTM-RNNs</a:t>
            </a:r>
            <a:r>
              <a:rPr lang="zh-CN" altLang="en-US" sz="2400" b="1" dirty="0">
                <a:solidFill>
                  <a:schemeClr val="accent4"/>
                </a:solidFill>
              </a:rPr>
              <a:t>模型</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900974" y="1045253"/>
            <a:ext cx="9685420" cy="5090898"/>
          </a:xfrm>
          <a:prstGeom prst="rect">
            <a:avLst/>
          </a:prstGeom>
        </p:spPr>
      </p:pic>
      <p:sp>
        <p:nvSpPr>
          <p:cNvPr id="5" name="文本框 4"/>
          <p:cNvSpPr txBox="1"/>
          <p:nvPr/>
        </p:nvSpPr>
        <p:spPr>
          <a:xfrm>
            <a:off x="3623510" y="6298099"/>
            <a:ext cx="4944979" cy="646331"/>
          </a:xfrm>
          <a:prstGeom prst="rect">
            <a:avLst/>
          </a:prstGeom>
          <a:noFill/>
        </p:spPr>
        <p:txBody>
          <a:bodyPr wrap="square" rtlCol="0">
            <a:spAutoFit/>
          </a:bodyPr>
          <a:lstStyle/>
          <a:p>
            <a:r>
              <a:rPr lang="en-US" altLang="zh-CN" dirty="0"/>
              <a:t>Miwa M(2016).End-to-end relation extraction using </a:t>
            </a:r>
            <a:r>
              <a:rPr lang="en-US" altLang="zh-CN" dirty="0" err="1"/>
              <a:t>lstms</a:t>
            </a:r>
            <a:r>
              <a:rPr lang="en-US" altLang="zh-CN" dirty="0"/>
              <a:t> on sequences and tree structures . ACL</a:t>
            </a:r>
            <a:endParaRPr lang="zh-CN" altLang="en-US" dirty="0"/>
          </a:p>
        </p:txBody>
      </p:sp>
    </p:spTree>
  </p:cSld>
  <p:clrMapOvr>
    <a:masterClrMapping/>
  </p:clrMapOvr>
  <p:transition spd="med">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4258310" cy="461665"/>
          </a:xfrm>
          <a:prstGeom prst="rect">
            <a:avLst/>
          </a:prstGeom>
          <a:noFill/>
        </p:spPr>
        <p:txBody>
          <a:bodyPr wrap="square" rtlCol="0">
            <a:spAutoFit/>
          </a:bodyPr>
          <a:lstStyle/>
          <a:p>
            <a:r>
              <a:rPr lang="zh-CN" altLang="en-US" sz="2400" b="1" dirty="0">
                <a:solidFill>
                  <a:schemeClr val="accent4"/>
                </a:solidFill>
              </a:rPr>
              <a:t>有监督学习方法</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文本框 2"/>
          <p:cNvSpPr txBox="1"/>
          <p:nvPr/>
        </p:nvSpPr>
        <p:spPr>
          <a:xfrm>
            <a:off x="1623042" y="1628923"/>
            <a:ext cx="8301789" cy="3149580"/>
          </a:xfrm>
          <a:prstGeom prst="rect">
            <a:avLst/>
          </a:prstGeom>
          <a:noFill/>
        </p:spPr>
        <p:txBody>
          <a:bodyPr wrap="square" rtlCol="0">
            <a:spAutoFit/>
          </a:bodyPr>
          <a:lstStyle/>
          <a:p>
            <a:pPr marL="342900" indent="-342900">
              <a:lnSpc>
                <a:spcPct val="200000"/>
              </a:lnSpc>
              <a:buFont typeface="Wingdings" panose="05000000000000000000" pitchFamily="2" charset="2"/>
              <a:buChar char="p"/>
            </a:pPr>
            <a:r>
              <a:rPr lang="zh-CN" altLang="en-US" sz="2400" b="1" dirty="0"/>
              <a:t>优点：</a:t>
            </a:r>
            <a:endParaRPr lang="en-US" altLang="zh-CN" sz="2400" b="1" dirty="0"/>
          </a:p>
          <a:p>
            <a:pPr marL="742950" lvl="1" indent="-285750">
              <a:lnSpc>
                <a:spcPct val="200000"/>
              </a:lnSpc>
              <a:buFont typeface="Wingdings" panose="05000000000000000000" pitchFamily="2" charset="2"/>
              <a:buChar char="Ø"/>
            </a:pPr>
            <a:r>
              <a:rPr lang="zh-CN" altLang="en-US" dirty="0"/>
              <a:t>准确率高，标注数据越多越准确</a:t>
            </a:r>
            <a:endParaRPr lang="en-US" altLang="zh-CN" dirty="0"/>
          </a:p>
          <a:p>
            <a:pPr marL="342900" indent="-342900">
              <a:lnSpc>
                <a:spcPct val="200000"/>
              </a:lnSpc>
              <a:buFont typeface="Wingdings" panose="05000000000000000000" pitchFamily="2" charset="2"/>
              <a:buChar char="p"/>
            </a:pPr>
            <a:r>
              <a:rPr lang="zh-CN" altLang="en-US" sz="2400" b="1" dirty="0"/>
              <a:t>缺点：</a:t>
            </a:r>
            <a:endParaRPr lang="en-US" altLang="zh-CN" sz="2400" b="1" dirty="0"/>
          </a:p>
          <a:p>
            <a:pPr marL="742950" lvl="1" indent="-285750">
              <a:lnSpc>
                <a:spcPct val="200000"/>
              </a:lnSpc>
              <a:buFont typeface="Wingdings" panose="05000000000000000000" pitchFamily="2" charset="2"/>
              <a:buChar char="Ø"/>
            </a:pPr>
            <a:r>
              <a:rPr lang="zh-CN" altLang="en-US" dirty="0"/>
              <a:t>标注数据成本太高</a:t>
            </a:r>
            <a:endParaRPr lang="en-US" altLang="zh-CN" dirty="0"/>
          </a:p>
          <a:p>
            <a:pPr marL="742950" lvl="1" indent="-285750">
              <a:lnSpc>
                <a:spcPct val="200000"/>
              </a:lnSpc>
              <a:buFont typeface="Wingdings" panose="05000000000000000000" pitchFamily="2" charset="2"/>
              <a:buChar char="Ø"/>
            </a:pPr>
            <a:r>
              <a:rPr lang="zh-CN" altLang="en-US" dirty="0"/>
              <a:t>不能拓展新的关系</a:t>
            </a:r>
            <a:endParaRPr lang="zh-CN" altLang="en-US" dirty="0"/>
          </a:p>
        </p:txBody>
      </p:sp>
    </p:spTree>
  </p:cSld>
  <p:clrMapOvr>
    <a:masterClrMapping/>
  </p:clrMapOvr>
  <p:transition spd="med">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4258310" cy="461665"/>
          </a:xfrm>
          <a:prstGeom prst="rect">
            <a:avLst/>
          </a:prstGeom>
          <a:noFill/>
        </p:spPr>
        <p:txBody>
          <a:bodyPr wrap="square" rtlCol="0">
            <a:spAutoFit/>
          </a:bodyPr>
          <a:lstStyle/>
          <a:p>
            <a:r>
              <a:rPr lang="zh-CN" altLang="en-US" sz="2400" b="1" dirty="0">
                <a:solidFill>
                  <a:schemeClr val="accent4"/>
                </a:solidFill>
              </a:rPr>
              <a:t>弱监督学习</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文本框 2"/>
          <p:cNvSpPr txBox="1"/>
          <p:nvPr/>
        </p:nvSpPr>
        <p:spPr>
          <a:xfrm>
            <a:off x="1058779" y="1696453"/>
            <a:ext cx="10154653" cy="3325141"/>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zh-CN" altLang="en-US" sz="2400" b="1" dirty="0"/>
              <a:t>远程监督方法：</a:t>
            </a:r>
            <a:endParaRPr lang="en-US" altLang="zh-CN" sz="2400" b="1" dirty="0"/>
          </a:p>
          <a:p>
            <a:pPr lvl="1">
              <a:lnSpc>
                <a:spcPct val="200000"/>
              </a:lnSpc>
            </a:pPr>
            <a:r>
              <a:rPr lang="zh-CN" altLang="en-US" sz="2000" dirty="0"/>
              <a:t>知识库与非结构化文本对齐来自动构建大量训练数据，减少模型对人工标注数据的依赖，增强模型跨领域适应能力</a:t>
            </a:r>
            <a:endParaRPr lang="en-US" altLang="zh-CN" sz="2000" dirty="0"/>
          </a:p>
          <a:p>
            <a:pPr marL="342900" indent="-342900">
              <a:lnSpc>
                <a:spcPct val="200000"/>
              </a:lnSpc>
              <a:buFont typeface="Wingdings" panose="05000000000000000000" pitchFamily="2" charset="2"/>
              <a:buChar char="Ø"/>
            </a:pPr>
            <a:r>
              <a:rPr lang="en-US" altLang="zh-CN" sz="2400" b="1" dirty="0"/>
              <a:t>Bootstrapping</a:t>
            </a:r>
            <a:r>
              <a:rPr lang="zh-CN" altLang="en-US" sz="2400" b="1" dirty="0"/>
              <a:t>：</a:t>
            </a:r>
            <a:endParaRPr lang="en-US" altLang="zh-CN" sz="2400" b="1" dirty="0"/>
          </a:p>
          <a:p>
            <a:pPr lvl="1">
              <a:lnSpc>
                <a:spcPct val="200000"/>
              </a:lnSpc>
            </a:pPr>
            <a:r>
              <a:rPr lang="zh-CN" altLang="en-US" sz="2000" dirty="0"/>
              <a:t>通过在文本中匹配实体对和表达关系短语模式，寻找和发现新的潜在关系三元组</a:t>
            </a:r>
            <a:endParaRPr lang="zh-CN" altLang="en-US" sz="2000" dirty="0"/>
          </a:p>
        </p:txBody>
      </p:sp>
    </p:spTree>
  </p:cSld>
  <p:clrMapOvr>
    <a:masterClrMapping/>
  </p:clrMapOvr>
  <p:transition spd="med">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4258310" cy="461665"/>
          </a:xfrm>
          <a:prstGeom prst="rect">
            <a:avLst/>
          </a:prstGeom>
          <a:noFill/>
        </p:spPr>
        <p:txBody>
          <a:bodyPr wrap="square" rtlCol="0">
            <a:spAutoFit/>
          </a:bodyPr>
          <a:lstStyle/>
          <a:p>
            <a:r>
              <a:rPr lang="zh-CN" altLang="en-US" sz="2400" b="1" dirty="0">
                <a:solidFill>
                  <a:schemeClr val="accent4"/>
                </a:solidFill>
              </a:rPr>
              <a:t>远程监督方法</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文本框 2"/>
          <p:cNvSpPr txBox="1"/>
          <p:nvPr/>
        </p:nvSpPr>
        <p:spPr>
          <a:xfrm>
            <a:off x="938463" y="1479884"/>
            <a:ext cx="9926053" cy="369332"/>
          </a:xfrm>
          <a:prstGeom prst="rect">
            <a:avLst/>
          </a:prstGeom>
          <a:noFill/>
        </p:spPr>
        <p:txBody>
          <a:bodyPr wrap="square" rtlCol="0">
            <a:spAutoFit/>
          </a:bodyPr>
          <a:lstStyle/>
          <a:p>
            <a:r>
              <a:rPr lang="zh-CN" altLang="en-US" dirty="0"/>
              <a:t>两个实体如果在知识库中存在某种关系，则包含该两个实体的非结构化句子均能表示出这种关系。</a:t>
            </a:r>
            <a:endParaRPr lang="zh-CN" altLang="en-US" dirty="0"/>
          </a:p>
        </p:txBody>
      </p:sp>
      <p:sp>
        <p:nvSpPr>
          <p:cNvPr id="5" name="文本框 4"/>
          <p:cNvSpPr txBox="1"/>
          <p:nvPr/>
        </p:nvSpPr>
        <p:spPr>
          <a:xfrm>
            <a:off x="938462" y="2369307"/>
            <a:ext cx="9926053" cy="1118255"/>
          </a:xfrm>
          <a:prstGeom prst="rect">
            <a:avLst/>
          </a:prstGeom>
          <a:noFill/>
        </p:spPr>
        <p:txBody>
          <a:bodyPr wrap="square" rtlCol="0">
            <a:spAutoFit/>
          </a:bodyPr>
          <a:lstStyle/>
          <a:p>
            <a:pPr>
              <a:lnSpc>
                <a:spcPct val="200000"/>
              </a:lnSpc>
            </a:pPr>
            <a:r>
              <a:rPr lang="zh-CN" altLang="en-US" dirty="0"/>
              <a:t>在知识库中存在：</a:t>
            </a:r>
            <a:r>
              <a:rPr lang="zh-CN" altLang="en-US" dirty="0">
                <a:solidFill>
                  <a:srgbClr val="FF0000"/>
                </a:solidFill>
              </a:rPr>
              <a:t>创始人</a:t>
            </a:r>
            <a:r>
              <a:rPr lang="zh-CN" altLang="en-US" dirty="0"/>
              <a:t>（</a:t>
            </a:r>
            <a:r>
              <a:rPr lang="zh-CN" altLang="en-US" dirty="0">
                <a:solidFill>
                  <a:srgbClr val="92D050"/>
                </a:solidFill>
              </a:rPr>
              <a:t>乔布斯</a:t>
            </a:r>
            <a:r>
              <a:rPr lang="zh-CN" altLang="en-US" dirty="0"/>
              <a:t>，</a:t>
            </a:r>
            <a:r>
              <a:rPr lang="zh-CN" altLang="en-US" dirty="0">
                <a:solidFill>
                  <a:srgbClr val="00B0F0"/>
                </a:solidFill>
              </a:rPr>
              <a:t>苹果公司</a:t>
            </a:r>
            <a:r>
              <a:rPr lang="zh-CN" altLang="en-US" dirty="0"/>
              <a:t>）</a:t>
            </a:r>
            <a:endParaRPr lang="en-US" altLang="zh-CN" dirty="0"/>
          </a:p>
          <a:p>
            <a:pPr>
              <a:lnSpc>
                <a:spcPct val="200000"/>
              </a:lnSpc>
            </a:pPr>
            <a:r>
              <a:rPr lang="zh-CN" altLang="en-US" dirty="0"/>
              <a:t>则可构建训练正例：</a:t>
            </a:r>
            <a:r>
              <a:rPr lang="zh-CN" altLang="en-US" dirty="0">
                <a:solidFill>
                  <a:srgbClr val="92D050"/>
                </a:solidFill>
              </a:rPr>
              <a:t>乔布斯</a:t>
            </a:r>
            <a:r>
              <a:rPr lang="zh-CN" altLang="en-US" dirty="0"/>
              <a:t>是</a:t>
            </a:r>
            <a:r>
              <a:rPr lang="zh-CN" altLang="en-US" dirty="0">
                <a:solidFill>
                  <a:srgbClr val="00B0F0"/>
                </a:solidFill>
              </a:rPr>
              <a:t>苹果公司</a:t>
            </a:r>
            <a:r>
              <a:rPr lang="zh-CN" altLang="en-US" dirty="0"/>
              <a:t>的联合创始人和</a:t>
            </a:r>
            <a:r>
              <a:rPr lang="en-US" altLang="zh-CN" dirty="0"/>
              <a:t>CEO</a:t>
            </a:r>
            <a:endParaRPr lang="en-US" altLang="zh-CN" dirty="0"/>
          </a:p>
        </p:txBody>
      </p:sp>
      <p:sp>
        <p:nvSpPr>
          <p:cNvPr id="6" name="文本框 5"/>
          <p:cNvSpPr txBox="1"/>
          <p:nvPr/>
        </p:nvSpPr>
        <p:spPr>
          <a:xfrm>
            <a:off x="938463" y="3904491"/>
            <a:ext cx="9926053" cy="1676741"/>
          </a:xfrm>
          <a:prstGeom prst="rect">
            <a:avLst/>
          </a:prstGeom>
          <a:noFill/>
        </p:spPr>
        <p:txBody>
          <a:bodyPr wrap="square" rtlCol="0">
            <a:spAutoFit/>
          </a:bodyPr>
          <a:lstStyle/>
          <a:p>
            <a:pPr>
              <a:lnSpc>
                <a:spcPct val="200000"/>
              </a:lnSpc>
            </a:pPr>
            <a:r>
              <a:rPr lang="zh-CN" altLang="en-US" b="1" dirty="0"/>
              <a:t>具体步骤：</a:t>
            </a:r>
            <a:endParaRPr lang="en-US" altLang="zh-CN" b="1" dirty="0"/>
          </a:p>
          <a:p>
            <a:pPr marL="342900" indent="-342900">
              <a:lnSpc>
                <a:spcPct val="200000"/>
              </a:lnSpc>
              <a:buFont typeface="+mj-lt"/>
              <a:buAutoNum type="arabicPeriod"/>
            </a:pPr>
            <a:r>
              <a:rPr lang="zh-CN" altLang="en-US" dirty="0"/>
              <a:t>从知识库中抽取存在关系的实体对</a:t>
            </a:r>
            <a:endParaRPr lang="en-US" altLang="zh-CN" dirty="0"/>
          </a:p>
          <a:p>
            <a:pPr marL="342900" indent="-342900">
              <a:lnSpc>
                <a:spcPct val="200000"/>
              </a:lnSpc>
              <a:buFont typeface="+mj-lt"/>
              <a:buAutoNum type="arabicPeriod"/>
            </a:pPr>
            <a:r>
              <a:rPr lang="zh-CN" altLang="en-US" dirty="0"/>
              <a:t>从非结构化文本中抽取含有实体对的句子作为训练样例</a:t>
            </a:r>
            <a:endParaRPr lang="en-US" altLang="zh-CN" dirty="0"/>
          </a:p>
        </p:txBody>
      </p:sp>
    </p:spTree>
  </p:cSld>
  <p:clrMapOvr>
    <a:masterClrMapping/>
  </p:clrMapOvr>
  <p:transition spd="med">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4258310" cy="461665"/>
          </a:xfrm>
          <a:prstGeom prst="rect">
            <a:avLst/>
          </a:prstGeom>
          <a:noFill/>
        </p:spPr>
        <p:txBody>
          <a:bodyPr wrap="square" rtlCol="0">
            <a:spAutoFit/>
          </a:bodyPr>
          <a:lstStyle/>
          <a:p>
            <a:r>
              <a:rPr lang="en-US" altLang="zh-CN" sz="2400" b="1" dirty="0">
                <a:solidFill>
                  <a:schemeClr val="accent4"/>
                </a:solidFill>
              </a:rPr>
              <a:t>APCNNs</a:t>
            </a:r>
            <a:r>
              <a:rPr lang="zh-CN" altLang="en-US" sz="2400" b="1" dirty="0">
                <a:solidFill>
                  <a:schemeClr val="accent4"/>
                </a:solidFill>
              </a:rPr>
              <a:t>模型</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706807" y="1280936"/>
            <a:ext cx="10778385" cy="4584590"/>
          </a:xfrm>
          <a:prstGeom prst="rect">
            <a:avLst/>
          </a:prstGeom>
        </p:spPr>
      </p:pic>
      <p:sp>
        <p:nvSpPr>
          <p:cNvPr id="5" name="文本框 4"/>
          <p:cNvSpPr txBox="1"/>
          <p:nvPr/>
        </p:nvSpPr>
        <p:spPr>
          <a:xfrm>
            <a:off x="3092115" y="6274486"/>
            <a:ext cx="5823285" cy="646331"/>
          </a:xfrm>
          <a:prstGeom prst="rect">
            <a:avLst/>
          </a:prstGeom>
          <a:noFill/>
        </p:spPr>
        <p:txBody>
          <a:bodyPr wrap="square" rtlCol="0">
            <a:spAutoFit/>
          </a:bodyPr>
          <a:lstStyle/>
          <a:p>
            <a:r>
              <a:rPr lang="en-US" altLang="zh-CN" dirty="0"/>
              <a:t>Ji G, et al. Distant supervision for relation extraction with sentence-level attention and entity </a:t>
            </a:r>
            <a:r>
              <a:rPr lang="en-US" altLang="zh-CN" dirty="0" err="1"/>
              <a:t>descriptions.AAAI</a:t>
            </a:r>
            <a:r>
              <a:rPr lang="en-US" altLang="zh-CN" dirty="0"/>
              <a:t> </a:t>
            </a:r>
            <a:endParaRPr lang="zh-CN" altLang="en-US" dirty="0"/>
          </a:p>
        </p:txBody>
      </p:sp>
    </p:spTree>
  </p:cSld>
  <p:clrMapOvr>
    <a:masterClrMapping/>
  </p:clrMapOvr>
  <p:transition spd="med">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4258310" cy="460375"/>
          </a:xfrm>
          <a:prstGeom prst="rect">
            <a:avLst/>
          </a:prstGeom>
          <a:noFill/>
        </p:spPr>
        <p:txBody>
          <a:bodyPr wrap="square" rtlCol="0">
            <a:spAutoFit/>
          </a:bodyPr>
          <a:lstStyle/>
          <a:p>
            <a:r>
              <a:rPr lang="en-US" altLang="zh-CN" sz="2400" b="1" dirty="0">
                <a:solidFill>
                  <a:schemeClr val="accent4"/>
                </a:solidFill>
              </a:rPr>
              <a:t>CNN-RL</a:t>
            </a:r>
            <a:r>
              <a:rPr lang="zh-CN" altLang="en-US" sz="2400" b="1" dirty="0">
                <a:solidFill>
                  <a:schemeClr val="accent4"/>
                </a:solidFill>
              </a:rPr>
              <a:t>模型</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文本框 4"/>
          <p:cNvSpPr txBox="1"/>
          <p:nvPr/>
        </p:nvSpPr>
        <p:spPr>
          <a:xfrm>
            <a:off x="3092115" y="6274486"/>
            <a:ext cx="5823285" cy="368300"/>
          </a:xfrm>
          <a:prstGeom prst="rect">
            <a:avLst/>
          </a:prstGeom>
          <a:noFill/>
        </p:spPr>
        <p:txBody>
          <a:bodyPr wrap="square" rtlCol="0">
            <a:spAutoFit/>
          </a:bodyPr>
          <a:lstStyle/>
          <a:p>
            <a:endParaRPr lang="zh-CN" altLang="en-US" dirty="0"/>
          </a:p>
        </p:txBody>
      </p:sp>
      <p:pic>
        <p:nvPicPr>
          <p:cNvPr id="6" name="图片 5"/>
          <p:cNvPicPr>
            <a:picLocks noChangeAspect="1"/>
          </p:cNvPicPr>
          <p:nvPr>
            <p:custDataLst>
              <p:tags r:id="rId1"/>
            </p:custDataLst>
          </p:nvPr>
        </p:nvPicPr>
        <p:blipFill>
          <a:blip r:embed="rId2"/>
          <a:stretch>
            <a:fillRect/>
          </a:stretch>
        </p:blipFill>
        <p:spPr>
          <a:xfrm>
            <a:off x="549910" y="1134745"/>
            <a:ext cx="7099300" cy="4307840"/>
          </a:xfrm>
          <a:prstGeom prst="rect">
            <a:avLst/>
          </a:prstGeom>
        </p:spPr>
      </p:pic>
      <p:sp>
        <p:nvSpPr>
          <p:cNvPr id="8" name="文本框 7"/>
          <p:cNvSpPr txBox="1"/>
          <p:nvPr/>
        </p:nvSpPr>
        <p:spPr>
          <a:xfrm>
            <a:off x="7651750" y="1166495"/>
            <a:ext cx="2954020" cy="4246245"/>
          </a:xfrm>
          <a:prstGeom prst="rect">
            <a:avLst/>
          </a:prstGeom>
          <a:noFill/>
        </p:spPr>
        <p:txBody>
          <a:bodyPr wrap="square" rtlCol="0">
            <a:spAutoFit/>
          </a:bodyPr>
          <a:lstStyle/>
          <a:p>
            <a:pPr indent="0" fontAlgn="auto">
              <a:lnSpc>
                <a:spcPct val="150000"/>
              </a:lnSpc>
            </a:pPr>
            <a:r>
              <a:rPr lang="zh-CN" altLang="en-US"/>
              <a:t>为解决标注数据含噪声的问题，现有的Bag Level的关系分类方法有两个缺陷：</a:t>
            </a:r>
            <a:endParaRPr lang="zh-CN" altLang="en-US"/>
          </a:p>
          <a:p>
            <a:pPr marL="285750" indent="0" fontAlgn="auto">
              <a:lnSpc>
                <a:spcPct val="150000"/>
              </a:lnSpc>
              <a:buFont typeface="Arial" panose="020B0604020202020204" pitchFamily="34" charset="0"/>
              <a:buChar char="•"/>
            </a:pPr>
            <a:r>
              <a:rPr lang="zh-CN" altLang="en-US" dirty="0"/>
              <a:t>不能处理句子级别的关系分类；</a:t>
            </a:r>
            <a:r>
              <a:rPr lang="zh-CN" altLang="en-US"/>
              <a:t> </a:t>
            </a:r>
            <a:endParaRPr lang="zh-CN" altLang="en-US"/>
          </a:p>
          <a:p>
            <a:pPr marL="285750" indent="0" fontAlgn="auto">
              <a:lnSpc>
                <a:spcPct val="150000"/>
              </a:lnSpc>
              <a:buFont typeface="Arial" panose="020B0604020202020204" pitchFamily="34" charset="0"/>
              <a:buChar char="•"/>
            </a:pPr>
            <a:r>
              <a:rPr lang="zh-CN" altLang="en-US"/>
              <a:t>假如‘Bag’中的所有句子都是噪声句子，对模型的影响很大。</a:t>
            </a:r>
            <a:endParaRPr lang="zh-CN" altLang="en-US"/>
          </a:p>
          <a:p>
            <a:pPr indent="0" fontAlgn="auto">
              <a:lnSpc>
                <a:spcPct val="150000"/>
              </a:lnSpc>
              <a:buFont typeface="Wingdings" panose="05000000000000000000" charset="0"/>
              <a:buNone/>
            </a:pPr>
            <a:r>
              <a:rPr lang="zh-CN" altLang="en-US"/>
              <a:t>（其中右图是对第一个缺陷的解释说明）</a:t>
            </a:r>
            <a:endParaRPr lang="zh-CN" altLang="en-US"/>
          </a:p>
        </p:txBody>
      </p:sp>
    </p:spTree>
  </p:cSld>
  <p:clrMapOvr>
    <a:masterClrMapping/>
  </p:clrMapOvr>
  <p:transition spd="med">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4258310" cy="460375"/>
          </a:xfrm>
          <a:prstGeom prst="rect">
            <a:avLst/>
          </a:prstGeom>
          <a:noFill/>
        </p:spPr>
        <p:txBody>
          <a:bodyPr wrap="square" rtlCol="0">
            <a:spAutoFit/>
          </a:bodyPr>
          <a:lstStyle/>
          <a:p>
            <a:r>
              <a:rPr lang="en-US" altLang="zh-CN" sz="2400" b="1" dirty="0">
                <a:solidFill>
                  <a:schemeClr val="accent4"/>
                </a:solidFill>
              </a:rPr>
              <a:t>CNN-RL</a:t>
            </a:r>
            <a:r>
              <a:rPr lang="zh-CN" altLang="en-US" sz="2400" b="1" dirty="0">
                <a:solidFill>
                  <a:schemeClr val="accent4"/>
                </a:solidFill>
              </a:rPr>
              <a:t>模型</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文本框 4"/>
          <p:cNvSpPr txBox="1"/>
          <p:nvPr/>
        </p:nvSpPr>
        <p:spPr>
          <a:xfrm>
            <a:off x="3092115" y="6274486"/>
            <a:ext cx="5823285" cy="368300"/>
          </a:xfrm>
          <a:prstGeom prst="rect">
            <a:avLst/>
          </a:prstGeom>
          <a:noFill/>
        </p:spPr>
        <p:txBody>
          <a:bodyPr wrap="square" rtlCol="0">
            <a:spAutoFit/>
          </a:bodyPr>
          <a:lstStyle/>
          <a:p>
            <a:r>
              <a:rPr lang="en-US" altLang="zh-CN" dirty="0"/>
              <a:t> </a:t>
            </a:r>
            <a:endParaRPr lang="zh-CN" altLang="en-US" dirty="0"/>
          </a:p>
        </p:txBody>
      </p:sp>
      <p:pic>
        <p:nvPicPr>
          <p:cNvPr id="6" name="图片 5"/>
          <p:cNvPicPr>
            <a:picLocks noChangeAspect="1"/>
          </p:cNvPicPr>
          <p:nvPr/>
        </p:nvPicPr>
        <p:blipFill>
          <a:blip r:embed="rId1"/>
          <a:stretch>
            <a:fillRect/>
          </a:stretch>
        </p:blipFill>
        <p:spPr>
          <a:xfrm>
            <a:off x="5431155" y="1077595"/>
            <a:ext cx="6339840" cy="5021580"/>
          </a:xfrm>
          <a:prstGeom prst="rect">
            <a:avLst/>
          </a:prstGeom>
        </p:spPr>
      </p:pic>
      <p:sp>
        <p:nvSpPr>
          <p:cNvPr id="7" name="文本框 6"/>
          <p:cNvSpPr txBox="1"/>
          <p:nvPr/>
        </p:nvSpPr>
        <p:spPr>
          <a:xfrm>
            <a:off x="633730" y="1377315"/>
            <a:ext cx="4714875" cy="2861310"/>
          </a:xfrm>
          <a:prstGeom prst="rect">
            <a:avLst/>
          </a:prstGeom>
          <a:noFill/>
        </p:spPr>
        <p:txBody>
          <a:bodyPr wrap="square" rtlCol="0">
            <a:spAutoFit/>
          </a:bodyPr>
          <a:lstStyle/>
          <a:p>
            <a:pPr marL="285750" indent="0" fontAlgn="auto">
              <a:lnSpc>
                <a:spcPct val="150000"/>
              </a:lnSpc>
              <a:buFont typeface="Arial" panose="020B0604020202020204" pitchFamily="34" charset="0"/>
              <a:buNone/>
            </a:pPr>
            <a:r>
              <a:rPr lang="zh-CN" altLang="en-US"/>
              <a:t>模型的框架如右图所示：</a:t>
            </a:r>
            <a:endParaRPr lang="en-US" altLang="zh-CN"/>
          </a:p>
          <a:p>
            <a:pPr marL="285750" indent="0" fontAlgn="auto">
              <a:lnSpc>
                <a:spcPct val="150000"/>
              </a:lnSpc>
              <a:buFont typeface="Arial" panose="020B0604020202020204" pitchFamily="34" charset="0"/>
              <a:buChar char="•"/>
            </a:pPr>
            <a:r>
              <a:rPr lang="en-US" altLang="zh-CN"/>
              <a:t>Instance Selector</a:t>
            </a:r>
            <a:r>
              <a:rPr lang="zh-CN" altLang="en-US"/>
              <a:t>示例选择器</a:t>
            </a:r>
            <a:endParaRPr lang="zh-CN" altLang="en-US"/>
          </a:p>
          <a:p>
            <a:pPr indent="0" fontAlgn="auto">
              <a:lnSpc>
                <a:spcPct val="150000"/>
              </a:lnSpc>
              <a:buFont typeface="Arial" panose="020B0604020202020204" pitchFamily="34" charset="0"/>
              <a:buNone/>
            </a:pPr>
            <a:r>
              <a:rPr lang="zh-CN" altLang="en-US"/>
              <a:t>使用强化学习方法选择高质量句子并将其传递给关系分类器</a:t>
            </a:r>
            <a:endParaRPr lang="zh-CN" altLang="en-US"/>
          </a:p>
          <a:p>
            <a:pPr marL="285750" indent="0" fontAlgn="auto">
              <a:lnSpc>
                <a:spcPct val="150000"/>
              </a:lnSpc>
              <a:buFont typeface="Arial" panose="020B0604020202020204" pitchFamily="34" charset="0"/>
              <a:buChar char="•"/>
            </a:pPr>
            <a:r>
              <a:rPr lang="en-US" altLang="zh-CN"/>
              <a:t>Relation Classifier </a:t>
            </a:r>
            <a:r>
              <a:rPr lang="zh-CN" altLang="en-US"/>
              <a:t>关系分类器</a:t>
            </a:r>
            <a:endParaRPr lang="zh-CN" altLang="en-US"/>
          </a:p>
          <a:p>
            <a:pPr indent="0" fontAlgn="auto">
              <a:lnSpc>
                <a:spcPct val="150000"/>
              </a:lnSpc>
              <a:buFont typeface="Arial" panose="020B0604020202020204" pitchFamily="34" charset="0"/>
              <a:buNone/>
            </a:pPr>
            <a:r>
              <a:rPr lang="zh-CN" altLang="en-US"/>
              <a:t>在句子层面做出预测，并反馈给示例选择器</a:t>
            </a:r>
            <a:endParaRPr lang="zh-CN" altLang="en-US"/>
          </a:p>
          <a:p>
            <a:pPr indent="0">
              <a:buFont typeface="Arial" panose="020B0604020202020204" pitchFamily="34" charset="0"/>
              <a:buNone/>
            </a:pPr>
            <a:endParaRPr lang="zh-CN" altLang="en-US"/>
          </a:p>
        </p:txBody>
      </p:sp>
    </p:spTree>
  </p:cSld>
  <p:clrMapOvr>
    <a:masterClrMapping/>
  </p:clrMapOvr>
  <p:transition spd="med">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4258310" cy="461665"/>
          </a:xfrm>
          <a:prstGeom prst="rect">
            <a:avLst/>
          </a:prstGeom>
          <a:noFill/>
        </p:spPr>
        <p:txBody>
          <a:bodyPr wrap="square" rtlCol="0">
            <a:spAutoFit/>
          </a:bodyPr>
          <a:lstStyle/>
          <a:p>
            <a:r>
              <a:rPr lang="zh-CN" altLang="en-US" sz="2400" b="1" dirty="0">
                <a:solidFill>
                  <a:schemeClr val="accent4"/>
                </a:solidFill>
                <a:latin typeface="微软雅黑" panose="020B0503020204020204" pitchFamily="34" charset="-122"/>
                <a:ea typeface="微软雅黑" panose="020B0503020204020204" pitchFamily="34" charset="-122"/>
              </a:rPr>
              <a:t>知识图谱数据来源</a:t>
            </a:r>
            <a:endParaRPr kumimoji="1" lang="zh-CN" altLang="en-US" sz="2400" b="1"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1324669" y="1171477"/>
            <a:ext cx="9453716" cy="5027317"/>
          </a:xfrm>
          <a:prstGeom prst="rect">
            <a:avLst/>
          </a:prstGeom>
        </p:spPr>
      </p:pic>
    </p:spTree>
  </p:cSld>
  <p:clrMapOvr>
    <a:masterClrMapping/>
  </p:clrMapOvr>
  <p:transition spd="med">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4258310" cy="461665"/>
          </a:xfrm>
          <a:prstGeom prst="rect">
            <a:avLst/>
          </a:prstGeom>
          <a:noFill/>
        </p:spPr>
        <p:txBody>
          <a:bodyPr wrap="square" rtlCol="0">
            <a:spAutoFit/>
          </a:bodyPr>
          <a:lstStyle/>
          <a:p>
            <a:r>
              <a:rPr lang="zh-CN" altLang="en-US" sz="2400" b="1" dirty="0">
                <a:solidFill>
                  <a:schemeClr val="accent4"/>
                </a:solidFill>
              </a:rPr>
              <a:t>远程监督方法</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文本框 2"/>
          <p:cNvSpPr txBox="1"/>
          <p:nvPr/>
        </p:nvSpPr>
        <p:spPr>
          <a:xfrm>
            <a:off x="1600199" y="1685768"/>
            <a:ext cx="8301789" cy="3149580"/>
          </a:xfrm>
          <a:prstGeom prst="rect">
            <a:avLst/>
          </a:prstGeom>
          <a:noFill/>
        </p:spPr>
        <p:txBody>
          <a:bodyPr wrap="square" rtlCol="0">
            <a:spAutoFit/>
          </a:bodyPr>
          <a:lstStyle/>
          <a:p>
            <a:pPr marL="342900" indent="-342900">
              <a:lnSpc>
                <a:spcPct val="200000"/>
              </a:lnSpc>
              <a:buFont typeface="Wingdings" panose="05000000000000000000" pitchFamily="2" charset="2"/>
              <a:buChar char="p"/>
            </a:pPr>
            <a:r>
              <a:rPr lang="zh-CN" altLang="en-US" sz="2400" b="1" dirty="0"/>
              <a:t>优点：</a:t>
            </a:r>
            <a:endParaRPr lang="en-US" altLang="zh-CN" sz="2400" b="1" dirty="0"/>
          </a:p>
          <a:p>
            <a:pPr marL="742950" lvl="1" indent="-285750">
              <a:lnSpc>
                <a:spcPct val="200000"/>
              </a:lnSpc>
              <a:buFont typeface="Wingdings" panose="05000000000000000000" pitchFamily="2" charset="2"/>
              <a:buChar char="Ø"/>
            </a:pPr>
            <a:r>
              <a:rPr lang="zh-CN" altLang="en-US" dirty="0"/>
              <a:t>可以利用丰富的知识库信息，减少一定的人工标注</a:t>
            </a:r>
            <a:endParaRPr lang="en-US" altLang="zh-CN" dirty="0"/>
          </a:p>
          <a:p>
            <a:pPr marL="342900" indent="-342900">
              <a:lnSpc>
                <a:spcPct val="200000"/>
              </a:lnSpc>
              <a:buFont typeface="Wingdings" panose="05000000000000000000" pitchFamily="2" charset="2"/>
              <a:buChar char="p"/>
            </a:pPr>
            <a:r>
              <a:rPr lang="zh-CN" altLang="en-US" sz="2400" b="1" dirty="0"/>
              <a:t>缺点：</a:t>
            </a:r>
            <a:endParaRPr lang="en-US" altLang="zh-CN" sz="2400" b="1" dirty="0"/>
          </a:p>
          <a:p>
            <a:pPr marL="742950" lvl="1" indent="-285750">
              <a:lnSpc>
                <a:spcPct val="200000"/>
              </a:lnSpc>
              <a:buFont typeface="Wingdings" panose="05000000000000000000" pitchFamily="2" charset="2"/>
              <a:buChar char="Ø"/>
            </a:pPr>
            <a:r>
              <a:rPr lang="zh-CN" altLang="en-US" dirty="0"/>
              <a:t>假设过于肯定，引入大量噪声，存在语义漂移现象</a:t>
            </a:r>
            <a:endParaRPr lang="en-US" altLang="zh-CN" dirty="0"/>
          </a:p>
          <a:p>
            <a:pPr marL="742950" lvl="1" indent="-285750">
              <a:lnSpc>
                <a:spcPct val="200000"/>
              </a:lnSpc>
              <a:buFont typeface="Wingdings" panose="05000000000000000000" pitchFamily="2" charset="2"/>
              <a:buChar char="Ø"/>
            </a:pPr>
            <a:r>
              <a:rPr lang="zh-CN" altLang="en-US" dirty="0"/>
              <a:t>很难发现新的关系</a:t>
            </a:r>
            <a:endParaRPr lang="zh-CN" altLang="en-US" dirty="0"/>
          </a:p>
        </p:txBody>
      </p:sp>
    </p:spTree>
  </p:cSld>
  <p:clrMapOvr>
    <a:masterClrMapping/>
  </p:clrMapOvr>
  <p:transition spd="med">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4258310" cy="461665"/>
          </a:xfrm>
          <a:prstGeom prst="rect">
            <a:avLst/>
          </a:prstGeom>
          <a:noFill/>
        </p:spPr>
        <p:txBody>
          <a:bodyPr wrap="square" rtlCol="0">
            <a:spAutoFit/>
          </a:bodyPr>
          <a:lstStyle/>
          <a:p>
            <a:r>
              <a:rPr lang="en-US" altLang="zh-CN" sz="2400" b="1" dirty="0">
                <a:solidFill>
                  <a:schemeClr val="accent4"/>
                </a:solidFill>
              </a:rPr>
              <a:t>Bootstrapping</a:t>
            </a:r>
            <a:r>
              <a:rPr lang="zh-CN" altLang="en-US" sz="2400" b="1" dirty="0">
                <a:solidFill>
                  <a:schemeClr val="accent4"/>
                </a:solidFill>
              </a:rPr>
              <a:t>方法</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1515979" y="1359740"/>
            <a:ext cx="8325853" cy="4581571"/>
          </a:xfrm>
          <a:prstGeom prst="rect">
            <a:avLst/>
          </a:prstGeom>
        </p:spPr>
      </p:pic>
    </p:spTree>
  </p:cSld>
  <p:clrMapOvr>
    <a:masterClrMapping/>
  </p:clrMapOvr>
  <p:transition spd="med">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4258310" cy="461665"/>
          </a:xfrm>
          <a:prstGeom prst="rect">
            <a:avLst/>
          </a:prstGeom>
          <a:noFill/>
        </p:spPr>
        <p:txBody>
          <a:bodyPr wrap="square" rtlCol="0">
            <a:spAutoFit/>
          </a:bodyPr>
          <a:lstStyle/>
          <a:p>
            <a:r>
              <a:rPr lang="en-US" altLang="zh-CN" sz="2400" b="1" dirty="0">
                <a:solidFill>
                  <a:schemeClr val="accent4"/>
                </a:solidFill>
              </a:rPr>
              <a:t>Bootstrapping</a:t>
            </a:r>
            <a:r>
              <a:rPr lang="zh-CN" altLang="en-US" sz="2400" b="1" dirty="0">
                <a:solidFill>
                  <a:schemeClr val="accent4"/>
                </a:solidFill>
              </a:rPr>
              <a:t>方法</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文本框 2"/>
          <p:cNvSpPr txBox="1"/>
          <p:nvPr/>
        </p:nvSpPr>
        <p:spPr>
          <a:xfrm>
            <a:off x="1383631" y="1192474"/>
            <a:ext cx="8301789" cy="4257576"/>
          </a:xfrm>
          <a:prstGeom prst="rect">
            <a:avLst/>
          </a:prstGeom>
          <a:noFill/>
        </p:spPr>
        <p:txBody>
          <a:bodyPr wrap="square" rtlCol="0">
            <a:spAutoFit/>
          </a:bodyPr>
          <a:lstStyle/>
          <a:p>
            <a:pPr marL="342900" indent="-342900">
              <a:lnSpc>
                <a:spcPct val="200000"/>
              </a:lnSpc>
              <a:buFont typeface="Wingdings" panose="05000000000000000000" pitchFamily="2" charset="2"/>
              <a:buChar char="p"/>
            </a:pPr>
            <a:r>
              <a:rPr lang="zh-CN" altLang="en-US" sz="2400" b="1" dirty="0"/>
              <a:t>优点：</a:t>
            </a:r>
            <a:endParaRPr lang="en-US" altLang="zh-CN" sz="2400" b="1" dirty="0"/>
          </a:p>
          <a:p>
            <a:pPr marL="742950" lvl="1" indent="-285750">
              <a:lnSpc>
                <a:spcPct val="200000"/>
              </a:lnSpc>
              <a:buFont typeface="Wingdings" panose="05000000000000000000" pitchFamily="2" charset="2"/>
              <a:buChar char="Ø"/>
            </a:pPr>
            <a:r>
              <a:rPr lang="zh-CN" altLang="en-US" dirty="0"/>
              <a:t>构建成本低，适合大规模构建</a:t>
            </a:r>
            <a:endParaRPr lang="en-US" altLang="zh-CN" dirty="0"/>
          </a:p>
          <a:p>
            <a:pPr marL="342900" indent="-342900">
              <a:lnSpc>
                <a:spcPct val="200000"/>
              </a:lnSpc>
              <a:buFont typeface="Wingdings" panose="05000000000000000000" pitchFamily="2" charset="2"/>
              <a:buChar char="p"/>
            </a:pPr>
            <a:r>
              <a:rPr lang="zh-CN" altLang="en-US" sz="2400" b="1" dirty="0"/>
              <a:t>缺点：</a:t>
            </a:r>
            <a:endParaRPr lang="en-US" altLang="zh-CN" sz="2400" b="1" dirty="0"/>
          </a:p>
          <a:p>
            <a:pPr marL="742950" lvl="1" indent="-285750">
              <a:lnSpc>
                <a:spcPct val="200000"/>
              </a:lnSpc>
              <a:buFont typeface="Wingdings" panose="05000000000000000000" pitchFamily="2" charset="2"/>
              <a:buChar char="Ø"/>
            </a:pPr>
            <a:r>
              <a:rPr lang="zh-CN" altLang="en-US" dirty="0"/>
              <a:t>对初始给定的种子集敏感</a:t>
            </a:r>
            <a:endParaRPr lang="en-US" altLang="zh-CN" dirty="0"/>
          </a:p>
          <a:p>
            <a:pPr marL="742950" lvl="1" indent="-285750">
              <a:lnSpc>
                <a:spcPct val="200000"/>
              </a:lnSpc>
              <a:buFont typeface="Wingdings" panose="05000000000000000000" pitchFamily="2" charset="2"/>
              <a:buChar char="Ø"/>
            </a:pPr>
            <a:r>
              <a:rPr lang="zh-CN" altLang="en-US" dirty="0"/>
              <a:t>存在语义漂移问题</a:t>
            </a:r>
            <a:endParaRPr lang="en-US" altLang="zh-CN" dirty="0"/>
          </a:p>
          <a:p>
            <a:pPr marL="742950" lvl="1" indent="-285750">
              <a:lnSpc>
                <a:spcPct val="200000"/>
              </a:lnSpc>
              <a:buFont typeface="Wingdings" panose="05000000000000000000" pitchFamily="2" charset="2"/>
              <a:buChar char="Ø"/>
            </a:pPr>
            <a:r>
              <a:rPr lang="zh-CN" altLang="en-US" dirty="0"/>
              <a:t>结果准确率较低</a:t>
            </a:r>
            <a:endParaRPr lang="en-US" altLang="zh-CN" dirty="0"/>
          </a:p>
          <a:p>
            <a:pPr marL="742950" lvl="1" indent="-285750">
              <a:lnSpc>
                <a:spcPct val="200000"/>
              </a:lnSpc>
              <a:buFont typeface="Wingdings" panose="05000000000000000000" pitchFamily="2" charset="2"/>
              <a:buChar char="Ø"/>
            </a:pPr>
            <a:r>
              <a:rPr lang="zh-CN" altLang="en-US" dirty="0"/>
              <a:t>缺乏对每一个结果的置信度的计算</a:t>
            </a:r>
            <a:endParaRPr lang="zh-CN" altLang="en-US" dirty="0"/>
          </a:p>
        </p:txBody>
      </p:sp>
    </p:spTree>
  </p:cSld>
  <p:clrMapOvr>
    <a:masterClrMapping/>
  </p:clrMapOvr>
  <p:transition spd="med">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4462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5" name="图片 4" descr="SHU_VI_LOGO.svg"/>
          <p:cNvPicPr>
            <a:picLocks noChangeAspect="1"/>
          </p:cNvPicPr>
          <p:nvPr/>
        </p:nvPicPr>
        <p:blipFill>
          <a:blip r:embed="rId1"/>
          <a:stretch>
            <a:fillRect/>
          </a:stretch>
        </p:blipFill>
        <p:spPr>
          <a:xfrm>
            <a:off x="9912985" y="4404722"/>
            <a:ext cx="1795780" cy="2251075"/>
          </a:xfrm>
          <a:prstGeom prst="rect">
            <a:avLst/>
          </a:prstGeom>
        </p:spPr>
      </p:pic>
      <p:sp>
        <p:nvSpPr>
          <p:cNvPr id="2" name="文本框 1"/>
          <p:cNvSpPr txBox="1"/>
          <p:nvPr/>
        </p:nvSpPr>
        <p:spPr>
          <a:xfrm>
            <a:off x="3314065" y="2286000"/>
            <a:ext cx="5563870" cy="706755"/>
          </a:xfrm>
          <a:prstGeom prst="rect">
            <a:avLst/>
          </a:prstGeom>
          <a:noFill/>
        </p:spPr>
        <p:txBody>
          <a:bodyPr wrap="square" rtlCol="0">
            <a:spAutoFit/>
          </a:bodyPr>
          <a:lstStyle/>
          <a:p>
            <a:pPr algn="ctr"/>
            <a:r>
              <a:rPr lang="zh-CN" altLang="en-US" sz="4000" b="1" dirty="0">
                <a:ln w="9525">
                  <a:solidFill>
                    <a:schemeClr val="bg1"/>
                  </a:solidFill>
                  <a:prstDash val="solid"/>
                </a:ln>
                <a:effectLst>
                  <a:outerShdw blurRad="12700" dist="38100" dir="2700000" algn="tl" rotWithShape="0">
                    <a:schemeClr val="bg1">
                      <a:lumMod val="50000"/>
                    </a:schemeClr>
                  </a:outerShdw>
                </a:effectLst>
                <a:latin typeface="DejaVu Serif Condensed" panose="02060606050605020204" charset="0"/>
                <a:cs typeface="DejaVu Serif Condensed" panose="02060606050605020204" charset="0"/>
                <a:sym typeface="+mn-ea"/>
              </a:rPr>
              <a:t>事件</a:t>
            </a:r>
            <a:r>
              <a:rPr lang="zh-CN" sz="4000" b="1" dirty="0">
                <a:ln w="9525">
                  <a:solidFill>
                    <a:schemeClr val="bg1"/>
                  </a:solidFill>
                  <a:prstDash val="solid"/>
                </a:ln>
                <a:effectLst>
                  <a:outerShdw blurRad="12700" dist="38100" dir="2700000" algn="tl" rotWithShape="0">
                    <a:schemeClr val="bg1">
                      <a:lumMod val="50000"/>
                    </a:schemeClr>
                  </a:outerShdw>
                </a:effectLst>
                <a:latin typeface="DejaVu Serif Condensed" panose="02060606050605020204" charset="0"/>
                <a:cs typeface="DejaVu Serif Condensed" panose="02060606050605020204" charset="0"/>
                <a:sym typeface="+mn-ea"/>
              </a:rPr>
              <a:t>抽取</a:t>
            </a:r>
            <a:endParaRPr lang="zh-CN" sz="4000" b="1" dirty="0">
              <a:ln w="9525">
                <a:solidFill>
                  <a:schemeClr val="bg1"/>
                </a:solidFill>
                <a:prstDash val="solid"/>
              </a:ln>
              <a:gradFill>
                <a:gsLst>
                  <a:gs pos="21000">
                    <a:srgbClr val="53575C"/>
                  </a:gs>
                  <a:gs pos="88000">
                    <a:srgbClr val="C5C7CA"/>
                  </a:gs>
                </a:gsLst>
                <a:lin ang="5400000"/>
              </a:gradFill>
              <a:effectLst>
                <a:outerShdw blurRad="12700" dist="38100" dir="2700000" algn="tl" rotWithShape="0">
                  <a:schemeClr val="bg1">
                    <a:lumMod val="50000"/>
                  </a:schemeClr>
                </a:outerShdw>
              </a:effectLst>
              <a:latin typeface="DejaVu Serif Condensed" panose="02060606050605020204" charset="0"/>
              <a:ea typeface="文泉驿微米黑" panose="020B0606030804020204" charset="-122"/>
              <a:cs typeface="DejaVu Serif Condensed" panose="02060606050605020204" charset="0"/>
              <a:sym typeface="+mn-ea"/>
            </a:endParaRPr>
          </a:p>
        </p:txBody>
      </p:sp>
      <p:sp>
        <p:nvSpPr>
          <p:cNvPr id="6" name="文本框 5"/>
          <p:cNvSpPr txBox="1"/>
          <p:nvPr/>
        </p:nvSpPr>
        <p:spPr>
          <a:xfrm>
            <a:off x="6780530" y="4501515"/>
            <a:ext cx="3077845" cy="922020"/>
          </a:xfrm>
          <a:prstGeom prst="rect">
            <a:avLst/>
          </a:prstGeom>
          <a:noFill/>
        </p:spPr>
        <p:txBody>
          <a:bodyPr wrap="square" rtlCol="0">
            <a:spAutoFit/>
          </a:bodyPr>
          <a:lstStyle/>
          <a:p>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汇报人：李博瑾</a:t>
            </a:r>
            <a:endParaRPr lang="zh-CN" altLang="en-US" b="1" dirty="0">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学号</a:t>
            </a:r>
            <a:r>
              <a:rPr lang="en-US" altLang="zh-CN" b="1" dirty="0">
                <a:solidFill>
                  <a:schemeClr val="bg1"/>
                </a:solidFill>
                <a:effectLst>
                  <a:outerShdw blurRad="38100" dist="19050" dir="2700000" algn="tl" rotWithShape="0">
                    <a:schemeClr val="dk1">
                      <a:alpha val="40000"/>
                    </a:schemeClr>
                  </a:outerShdw>
                </a:effectLst>
                <a:latin typeface="+mj-lt"/>
                <a:cs typeface="+mj-lt"/>
                <a:sym typeface="+mn-ea"/>
              </a:rPr>
              <a:t>   </a:t>
            </a:r>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a:t>
            </a:r>
            <a:r>
              <a:rPr lang="en-US" altLang="zh-CN" b="1" dirty="0">
                <a:solidFill>
                  <a:schemeClr val="bg1"/>
                </a:solidFill>
                <a:effectLst>
                  <a:outerShdw blurRad="38100" dist="19050" dir="2700000" algn="tl" rotWithShape="0">
                    <a:schemeClr val="dk1">
                      <a:alpha val="40000"/>
                    </a:schemeClr>
                  </a:outerShdw>
                </a:effectLst>
                <a:latin typeface="+mj-lt"/>
                <a:cs typeface="+mj-lt"/>
                <a:sym typeface="+mn-ea"/>
              </a:rPr>
              <a:t>21721531</a:t>
            </a:r>
            <a:endParaRPr lang="en-US" altLang="zh-CN" b="1" dirty="0">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汇报日期：</a:t>
            </a:r>
            <a:r>
              <a:rPr lang="en-US" altLang="zh-CN" b="1" dirty="0">
                <a:solidFill>
                  <a:schemeClr val="bg1"/>
                </a:solidFill>
                <a:effectLst>
                  <a:outerShdw blurRad="38100" dist="19050" dir="2700000" algn="tl" rotWithShape="0">
                    <a:schemeClr val="dk1">
                      <a:alpha val="40000"/>
                    </a:schemeClr>
                  </a:outerShdw>
                </a:effectLst>
                <a:latin typeface="+mj-lt"/>
                <a:cs typeface="+mj-lt"/>
                <a:sym typeface="+mn-ea"/>
              </a:rPr>
              <a:t>2021.10.20</a:t>
            </a:r>
            <a:endParaRPr lang="en-US" altLang="zh-CN" b="1" dirty="0">
              <a:solidFill>
                <a:schemeClr val="bg1"/>
              </a:solidFill>
              <a:effectLst>
                <a:outerShdw blurRad="38100" dist="19050" dir="2700000" algn="tl" rotWithShape="0">
                  <a:schemeClr val="dk1">
                    <a:alpha val="40000"/>
                  </a:schemeClr>
                </a:outerShdw>
              </a:effectLst>
              <a:latin typeface="+mj-lt"/>
              <a:cs typeface="+mj-lt"/>
              <a:sym typeface="+mn-ea"/>
            </a:endParaRPr>
          </a:p>
        </p:txBody>
      </p:sp>
    </p:spTree>
    <p:custDataLst>
      <p:tags r:id="rId2"/>
    </p:custDataLst>
  </p:cSld>
  <p:clrMapOvr>
    <a:masterClrMapping/>
  </p:clrMapOvr>
  <p:transition spd="med">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3" name="文本框 2"/>
          <p:cNvSpPr txBox="1"/>
          <p:nvPr/>
        </p:nvSpPr>
        <p:spPr>
          <a:xfrm>
            <a:off x="584200" y="342900"/>
            <a:ext cx="2070100" cy="646331"/>
          </a:xfrm>
          <a:prstGeom prst="rect">
            <a:avLst/>
          </a:prstGeom>
          <a:noFill/>
        </p:spPr>
        <p:txBody>
          <a:bodyPr wrap="square" rtlCol="0">
            <a:spAutoFit/>
          </a:bodyPr>
          <a:lstStyle/>
          <a:p>
            <a:r>
              <a:rPr lang="zh-CN" altLang="en-US" sz="3600" b="1" dirty="0"/>
              <a:t>事件抽取</a:t>
            </a:r>
            <a:endParaRPr lang="zh-CN" altLang="en-US" sz="3600" b="1" dirty="0"/>
          </a:p>
        </p:txBody>
      </p:sp>
      <p:sp>
        <p:nvSpPr>
          <p:cNvPr id="6" name="文本框 5"/>
          <p:cNvSpPr txBox="1"/>
          <p:nvPr/>
        </p:nvSpPr>
        <p:spPr>
          <a:xfrm>
            <a:off x="673100" y="1292726"/>
            <a:ext cx="9407358" cy="1137106"/>
          </a:xfrm>
          <a:prstGeom prst="rect">
            <a:avLst/>
          </a:prstGeom>
          <a:noFill/>
        </p:spPr>
        <p:txBody>
          <a:bodyPr wrap="square" rtlCol="0">
            <a:spAutoFit/>
          </a:bodyPr>
          <a:lstStyle/>
          <a:p>
            <a:pPr>
              <a:lnSpc>
                <a:spcPct val="150000"/>
              </a:lnSpc>
            </a:pPr>
            <a:r>
              <a:rPr lang="zh-CN" altLang="en-US" sz="2400" dirty="0"/>
              <a:t>事件是指发生的事情，通常具有</a:t>
            </a:r>
            <a:r>
              <a:rPr lang="zh-CN" altLang="en-US" sz="2400" dirty="0">
                <a:solidFill>
                  <a:srgbClr val="00B0F0"/>
                </a:solidFill>
              </a:rPr>
              <a:t>时间</a:t>
            </a:r>
            <a:r>
              <a:rPr lang="zh-CN" altLang="en-US" sz="2400" dirty="0"/>
              <a:t>、</a:t>
            </a:r>
            <a:r>
              <a:rPr lang="zh-CN" altLang="en-US" sz="2400" dirty="0">
                <a:solidFill>
                  <a:srgbClr val="00B0F0"/>
                </a:solidFill>
              </a:rPr>
              <a:t>地点</a:t>
            </a:r>
            <a:r>
              <a:rPr lang="zh-CN" altLang="en-US" sz="2400" dirty="0"/>
              <a:t>、</a:t>
            </a:r>
            <a:r>
              <a:rPr lang="zh-CN" altLang="en-US" sz="2400" dirty="0">
                <a:solidFill>
                  <a:srgbClr val="00B0F0"/>
                </a:solidFill>
              </a:rPr>
              <a:t>参与者</a:t>
            </a:r>
            <a:r>
              <a:rPr lang="zh-CN" altLang="en-US" sz="2400" dirty="0"/>
              <a:t>等属性。事件的发生可能是因为一个</a:t>
            </a:r>
            <a:r>
              <a:rPr lang="zh-CN" altLang="en-US" sz="2400" dirty="0">
                <a:solidFill>
                  <a:srgbClr val="00B0F0"/>
                </a:solidFill>
              </a:rPr>
              <a:t>动作的产生</a:t>
            </a:r>
            <a:r>
              <a:rPr lang="zh-CN" altLang="en-US" sz="2400" dirty="0"/>
              <a:t>或者系统</a:t>
            </a:r>
            <a:r>
              <a:rPr lang="zh-CN" altLang="en-US" sz="2400" dirty="0">
                <a:solidFill>
                  <a:srgbClr val="00B0F0"/>
                </a:solidFill>
              </a:rPr>
              <a:t>状态的改变</a:t>
            </a:r>
            <a:r>
              <a:rPr lang="zh-CN" altLang="en-US" sz="2400" dirty="0"/>
              <a:t>。</a:t>
            </a:r>
            <a:endParaRPr lang="zh-CN" altLang="en-US" sz="2400" dirty="0"/>
          </a:p>
        </p:txBody>
      </p:sp>
      <p:pic>
        <p:nvPicPr>
          <p:cNvPr id="7" name="图片 6"/>
          <p:cNvPicPr>
            <a:picLocks noChangeAspect="1"/>
          </p:cNvPicPr>
          <p:nvPr/>
        </p:nvPicPr>
        <p:blipFill>
          <a:blip r:embed="rId1"/>
          <a:stretch>
            <a:fillRect/>
          </a:stretch>
        </p:blipFill>
        <p:spPr>
          <a:xfrm>
            <a:off x="584200" y="2599417"/>
            <a:ext cx="9496258" cy="3537730"/>
          </a:xfrm>
          <a:prstGeom prst="rect">
            <a:avLst/>
          </a:prstGeom>
        </p:spPr>
      </p:pic>
    </p:spTree>
  </p:cSld>
  <p:clrMapOvr>
    <a:masterClrMapping/>
  </p:clrMapOvr>
  <p:transition spd="med">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3" name="文本框 2"/>
          <p:cNvSpPr txBox="1"/>
          <p:nvPr/>
        </p:nvSpPr>
        <p:spPr>
          <a:xfrm>
            <a:off x="584200" y="342900"/>
            <a:ext cx="3403600" cy="646331"/>
          </a:xfrm>
          <a:prstGeom prst="rect">
            <a:avLst/>
          </a:prstGeom>
          <a:noFill/>
        </p:spPr>
        <p:txBody>
          <a:bodyPr wrap="square" rtlCol="0">
            <a:spAutoFit/>
          </a:bodyPr>
          <a:lstStyle/>
          <a:p>
            <a:r>
              <a:rPr lang="zh-CN" altLang="en-US" sz="3600" b="1" dirty="0"/>
              <a:t>事件抽取的定义</a:t>
            </a:r>
            <a:endParaRPr lang="zh-CN" altLang="en-US" sz="3600" b="1" dirty="0"/>
          </a:p>
        </p:txBody>
      </p:sp>
      <p:sp>
        <p:nvSpPr>
          <p:cNvPr id="6" name="文本框 5"/>
          <p:cNvSpPr txBox="1"/>
          <p:nvPr/>
        </p:nvSpPr>
        <p:spPr>
          <a:xfrm>
            <a:off x="673100" y="1177935"/>
            <a:ext cx="9407358" cy="2251065"/>
          </a:xfrm>
          <a:prstGeom prst="rect">
            <a:avLst/>
          </a:prstGeom>
          <a:noFill/>
        </p:spPr>
        <p:txBody>
          <a:bodyPr wrap="square" rtlCol="0">
            <a:spAutoFit/>
          </a:bodyPr>
          <a:lstStyle/>
          <a:p>
            <a:pPr>
              <a:lnSpc>
                <a:spcPct val="150000"/>
              </a:lnSpc>
            </a:pPr>
            <a:r>
              <a:rPr lang="zh-CN" altLang="en-US" sz="2400" dirty="0"/>
              <a:t>事件抽取是指从自然语言文本中抽取出用户感兴趣的事件信息，并以结构化的形式呈现出来，例如事件发生的时间、地点、发生原因、参与者等。</a:t>
            </a:r>
            <a:endParaRPr lang="zh-CN" altLang="en-US" sz="2400" dirty="0"/>
          </a:p>
          <a:p>
            <a:pPr>
              <a:lnSpc>
                <a:spcPct val="150000"/>
              </a:lnSpc>
            </a:pPr>
            <a:endParaRPr lang="zh-CN" altLang="en-US" sz="2400" dirty="0"/>
          </a:p>
        </p:txBody>
      </p:sp>
      <p:sp>
        <p:nvSpPr>
          <p:cNvPr id="9" name="文本框 8"/>
          <p:cNvSpPr txBox="1"/>
          <p:nvPr/>
        </p:nvSpPr>
        <p:spPr>
          <a:xfrm>
            <a:off x="673100" y="2739291"/>
            <a:ext cx="9407358" cy="3020699"/>
          </a:xfrm>
          <a:prstGeom prst="rect">
            <a:avLst/>
          </a:prstGeom>
          <a:noFill/>
        </p:spPr>
        <p:txBody>
          <a:bodyPr wrap="square" rtlCol="0">
            <a:spAutoFit/>
          </a:bodyPr>
          <a:lstStyle/>
          <a:p>
            <a:pPr>
              <a:lnSpc>
                <a:spcPct val="180000"/>
              </a:lnSpc>
            </a:pPr>
            <a:r>
              <a:rPr lang="zh-CN" altLang="en-US" sz="2800" b="1" dirty="0"/>
              <a:t>事件抽取的相关术语：</a:t>
            </a:r>
            <a:endParaRPr lang="en-US" altLang="zh-CN" sz="2800" b="1" dirty="0"/>
          </a:p>
          <a:p>
            <a:pPr marL="742950" lvl="1" indent="-285750">
              <a:lnSpc>
                <a:spcPct val="150000"/>
              </a:lnSpc>
              <a:buFont typeface="Wingdings" panose="05000000000000000000" pitchFamily="2" charset="2"/>
              <a:buChar char="Ø"/>
            </a:pPr>
            <a:r>
              <a:rPr lang="zh-CN" altLang="en-US" sz="2400" dirty="0"/>
              <a:t>事件描述（</a:t>
            </a:r>
            <a:r>
              <a:rPr lang="en-US" altLang="zh-CN" sz="2400" dirty="0"/>
              <a:t>Event Mention</a:t>
            </a:r>
            <a:r>
              <a:rPr lang="zh-CN" altLang="en-US" sz="2400" dirty="0"/>
              <a:t>）：描述事件的词组或句子</a:t>
            </a:r>
            <a:endParaRPr lang="en-US" altLang="zh-CN" sz="2400" dirty="0"/>
          </a:p>
          <a:p>
            <a:pPr marL="742950" lvl="1" indent="-285750">
              <a:lnSpc>
                <a:spcPct val="150000"/>
              </a:lnSpc>
              <a:buFont typeface="Wingdings" panose="05000000000000000000" pitchFamily="2" charset="2"/>
              <a:buChar char="Ø"/>
            </a:pPr>
            <a:r>
              <a:rPr lang="zh-CN" altLang="en-US" sz="2400" dirty="0"/>
              <a:t>事件触发词（</a:t>
            </a:r>
            <a:r>
              <a:rPr lang="en-US" altLang="zh-CN" sz="2400" dirty="0"/>
              <a:t>Event Trigger</a:t>
            </a:r>
            <a:r>
              <a:rPr lang="zh-CN" altLang="en-US" sz="2400" dirty="0"/>
              <a:t>）：表明事件出现的主要词汇</a:t>
            </a:r>
            <a:endParaRPr lang="en-US" altLang="zh-CN" sz="2400" dirty="0"/>
          </a:p>
          <a:p>
            <a:pPr marL="742950" lvl="1" indent="-285750">
              <a:lnSpc>
                <a:spcPct val="150000"/>
              </a:lnSpc>
              <a:buFont typeface="Wingdings" panose="05000000000000000000" pitchFamily="2" charset="2"/>
              <a:buChar char="Ø"/>
            </a:pPr>
            <a:r>
              <a:rPr lang="zh-CN" altLang="en-US" sz="2400" dirty="0"/>
              <a:t>事件元素（</a:t>
            </a:r>
            <a:r>
              <a:rPr lang="en-US" altLang="zh-CN" sz="2400" dirty="0"/>
              <a:t>Event Argument</a:t>
            </a:r>
            <a:r>
              <a:rPr lang="zh-CN" altLang="en-US" sz="2400" dirty="0"/>
              <a:t>）：事件的重要信息</a:t>
            </a:r>
            <a:endParaRPr lang="en-US" altLang="zh-CN" sz="2400" dirty="0"/>
          </a:p>
          <a:p>
            <a:pPr marL="742950" lvl="1" indent="-285750">
              <a:lnSpc>
                <a:spcPct val="150000"/>
              </a:lnSpc>
              <a:buFont typeface="Wingdings" panose="05000000000000000000" pitchFamily="2" charset="2"/>
              <a:buChar char="Ø"/>
            </a:pPr>
            <a:r>
              <a:rPr lang="zh-CN" altLang="en-US" sz="2400" dirty="0"/>
              <a:t>元素角色（</a:t>
            </a:r>
            <a:r>
              <a:rPr lang="en-US" altLang="zh-CN" sz="2400" dirty="0"/>
              <a:t>Argument Role</a:t>
            </a:r>
            <a:r>
              <a:rPr lang="zh-CN" altLang="en-US" sz="2400" dirty="0"/>
              <a:t>）：元素在句子中的语义角色</a:t>
            </a:r>
            <a:endParaRPr lang="zh-CN" altLang="en-US" sz="2400" dirty="0"/>
          </a:p>
        </p:txBody>
      </p:sp>
    </p:spTree>
  </p:cSld>
  <p:clrMapOvr>
    <a:masterClrMapping/>
  </p:clrMapOvr>
  <p:transition spd="med">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3" name="文本框 2"/>
          <p:cNvSpPr txBox="1"/>
          <p:nvPr/>
        </p:nvSpPr>
        <p:spPr>
          <a:xfrm>
            <a:off x="584200" y="342900"/>
            <a:ext cx="3403600" cy="646331"/>
          </a:xfrm>
          <a:prstGeom prst="rect">
            <a:avLst/>
          </a:prstGeom>
          <a:noFill/>
        </p:spPr>
        <p:txBody>
          <a:bodyPr wrap="square" rtlCol="0">
            <a:spAutoFit/>
          </a:bodyPr>
          <a:lstStyle/>
          <a:p>
            <a:r>
              <a:rPr lang="zh-CN" altLang="en-US" sz="3600" b="1" dirty="0"/>
              <a:t>事件抽取的定义</a:t>
            </a:r>
            <a:endParaRPr lang="zh-CN" altLang="en-US" sz="3600" b="1" dirty="0"/>
          </a:p>
        </p:txBody>
      </p:sp>
      <p:pic>
        <p:nvPicPr>
          <p:cNvPr id="7" name="图片 6"/>
          <p:cNvPicPr>
            <a:picLocks noChangeAspect="1"/>
          </p:cNvPicPr>
          <p:nvPr/>
        </p:nvPicPr>
        <p:blipFill>
          <a:blip r:embed="rId1"/>
          <a:stretch>
            <a:fillRect/>
          </a:stretch>
        </p:blipFill>
        <p:spPr>
          <a:xfrm>
            <a:off x="584200" y="1197545"/>
            <a:ext cx="10194247" cy="5101655"/>
          </a:xfrm>
          <a:prstGeom prst="rect">
            <a:avLst/>
          </a:prstGeom>
        </p:spPr>
      </p:pic>
    </p:spTree>
  </p:cSld>
  <p:clrMapOvr>
    <a:masterClrMapping/>
  </p:clrMapOvr>
  <p:transition spd="med">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3" name="文本框 2"/>
          <p:cNvSpPr txBox="1"/>
          <p:nvPr/>
        </p:nvSpPr>
        <p:spPr>
          <a:xfrm>
            <a:off x="584200" y="342900"/>
            <a:ext cx="3403600" cy="646331"/>
          </a:xfrm>
          <a:prstGeom prst="rect">
            <a:avLst/>
          </a:prstGeom>
          <a:noFill/>
        </p:spPr>
        <p:txBody>
          <a:bodyPr wrap="square" rtlCol="0">
            <a:spAutoFit/>
          </a:bodyPr>
          <a:lstStyle/>
          <a:p>
            <a:r>
              <a:rPr lang="zh-CN" altLang="en-US" sz="3600" b="1" dirty="0"/>
              <a:t>事件抽取的定义</a:t>
            </a:r>
            <a:endParaRPr lang="zh-CN" altLang="en-US" sz="3600" b="1" dirty="0"/>
          </a:p>
        </p:txBody>
      </p:sp>
      <p:pic>
        <p:nvPicPr>
          <p:cNvPr id="7" name="图片 6"/>
          <p:cNvPicPr>
            <a:picLocks noChangeAspect="1"/>
          </p:cNvPicPr>
          <p:nvPr/>
        </p:nvPicPr>
        <p:blipFill>
          <a:blip r:embed="rId1"/>
          <a:stretch>
            <a:fillRect/>
          </a:stretch>
        </p:blipFill>
        <p:spPr>
          <a:xfrm>
            <a:off x="584200" y="1197545"/>
            <a:ext cx="10194247" cy="5101655"/>
          </a:xfrm>
          <a:prstGeom prst="rect">
            <a:avLst/>
          </a:prstGeom>
        </p:spPr>
      </p:pic>
    </p:spTree>
  </p:cSld>
  <p:clrMapOvr>
    <a:masterClrMapping/>
  </p:clrMapOvr>
  <p:transition spd="med">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3" name="文本框 2"/>
          <p:cNvSpPr txBox="1"/>
          <p:nvPr/>
        </p:nvSpPr>
        <p:spPr>
          <a:xfrm>
            <a:off x="557530" y="294640"/>
            <a:ext cx="3087370" cy="646331"/>
          </a:xfrm>
          <a:prstGeom prst="rect">
            <a:avLst/>
          </a:prstGeom>
          <a:noFill/>
        </p:spPr>
        <p:txBody>
          <a:bodyPr wrap="square" rtlCol="0">
            <a:spAutoFit/>
          </a:bodyPr>
          <a:lstStyle/>
          <a:p>
            <a:r>
              <a:rPr lang="zh-CN" altLang="en-US" sz="3600" b="1" dirty="0">
                <a:solidFill>
                  <a:schemeClr val="accent4"/>
                </a:solidFill>
              </a:rPr>
              <a:t>事件抽取任务</a:t>
            </a:r>
            <a:endParaRPr kumimoji="1" lang="zh-CN" altLang="en-US" sz="36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 name="文本框 6"/>
          <p:cNvSpPr txBox="1"/>
          <p:nvPr/>
        </p:nvSpPr>
        <p:spPr>
          <a:xfrm>
            <a:off x="699168" y="1221536"/>
            <a:ext cx="8061158" cy="4414927"/>
          </a:xfrm>
          <a:prstGeom prst="rect">
            <a:avLst/>
          </a:prstGeom>
          <a:noFill/>
        </p:spPr>
        <p:txBody>
          <a:bodyPr wrap="square" rtlCol="0">
            <a:spAutoFit/>
          </a:bodyPr>
          <a:lstStyle/>
          <a:p>
            <a:pPr>
              <a:lnSpc>
                <a:spcPct val="200000"/>
              </a:lnSpc>
            </a:pPr>
            <a:r>
              <a:rPr lang="zh-CN" altLang="en-US" sz="2400" dirty="0"/>
              <a:t>一般地，事件抽取任务包含的子任务有：</a:t>
            </a:r>
            <a:endParaRPr lang="en-US" altLang="zh-CN" sz="2400" dirty="0"/>
          </a:p>
          <a:p>
            <a:pPr marL="285750" indent="-285750">
              <a:lnSpc>
                <a:spcPct val="200000"/>
              </a:lnSpc>
              <a:buFont typeface="Wingdings" panose="05000000000000000000" pitchFamily="2" charset="2"/>
              <a:buChar char="Ø"/>
            </a:pPr>
            <a:r>
              <a:rPr lang="zh-CN" altLang="en-US" sz="2400" dirty="0"/>
              <a:t>识别事件触发词及事件类型</a:t>
            </a:r>
            <a:endParaRPr lang="en-US" altLang="zh-CN" sz="2400" dirty="0"/>
          </a:p>
          <a:p>
            <a:pPr marL="285750" indent="-285750">
              <a:lnSpc>
                <a:spcPct val="200000"/>
              </a:lnSpc>
              <a:buFont typeface="Wingdings" panose="05000000000000000000" pitchFamily="2" charset="2"/>
              <a:buChar char="Ø"/>
            </a:pPr>
            <a:r>
              <a:rPr lang="zh-CN" altLang="en-US" sz="2400" dirty="0"/>
              <a:t>抽取事件元素的同时判断其角色</a:t>
            </a:r>
            <a:endParaRPr lang="zh-CN" altLang="en-US" sz="2400" dirty="0"/>
          </a:p>
          <a:p>
            <a:pPr marL="285750" indent="-285750">
              <a:lnSpc>
                <a:spcPct val="200000"/>
              </a:lnSpc>
              <a:buFont typeface="Wingdings" panose="05000000000000000000" pitchFamily="2" charset="2"/>
              <a:buChar char="Ø"/>
            </a:pPr>
            <a:r>
              <a:rPr lang="zh-CN" altLang="en-US" sz="2400" dirty="0"/>
              <a:t>抽出描述事件的词组或句子</a:t>
            </a:r>
            <a:endParaRPr lang="zh-CN" altLang="en-US" sz="2400" dirty="0"/>
          </a:p>
          <a:p>
            <a:pPr marL="285750" indent="-285750">
              <a:lnSpc>
                <a:spcPct val="200000"/>
              </a:lnSpc>
              <a:buFont typeface="Wingdings" panose="05000000000000000000" pitchFamily="2" charset="2"/>
              <a:buChar char="Ø"/>
            </a:pPr>
            <a:r>
              <a:rPr lang="zh-CN" altLang="en-US" sz="2400" dirty="0"/>
              <a:t>事件属性标注</a:t>
            </a:r>
            <a:endParaRPr lang="en-US" altLang="zh-CN" sz="2400" dirty="0"/>
          </a:p>
          <a:p>
            <a:pPr marL="285750" indent="-285750">
              <a:lnSpc>
                <a:spcPct val="200000"/>
              </a:lnSpc>
              <a:buFont typeface="Wingdings" panose="05000000000000000000" pitchFamily="2" charset="2"/>
              <a:buChar char="Ø"/>
            </a:pPr>
            <a:r>
              <a:rPr lang="zh-CN" altLang="en-US" sz="2400" dirty="0"/>
              <a:t>事件共指消解</a:t>
            </a:r>
            <a:endParaRPr lang="zh-CN" altLang="en-US" sz="2400" dirty="0"/>
          </a:p>
        </p:txBody>
      </p:sp>
    </p:spTree>
  </p:cSld>
  <p:clrMapOvr>
    <a:masterClrMapping/>
  </p:clrMapOvr>
  <p:transition spd="med">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584200" y="304800"/>
            <a:ext cx="4953000" cy="646331"/>
          </a:xfrm>
          <a:prstGeom prst="rect">
            <a:avLst/>
          </a:prstGeom>
          <a:noFill/>
        </p:spPr>
        <p:txBody>
          <a:bodyPr wrap="square" rtlCol="0">
            <a:spAutoFit/>
          </a:bodyPr>
          <a:lstStyle/>
          <a:p>
            <a:r>
              <a:rPr lang="zh-CN" altLang="en-US" sz="3600" b="1" dirty="0"/>
              <a:t>事件抽取的流水线方法</a:t>
            </a:r>
            <a:endParaRPr lang="zh-CN" altLang="en-US" sz="3600" b="1" dirty="0"/>
          </a:p>
        </p:txBody>
      </p:sp>
      <p:pic>
        <p:nvPicPr>
          <p:cNvPr id="5" name="图片 4"/>
          <p:cNvPicPr>
            <a:picLocks noChangeAspect="1"/>
          </p:cNvPicPr>
          <p:nvPr/>
        </p:nvPicPr>
        <p:blipFill>
          <a:blip r:embed="rId1"/>
          <a:stretch>
            <a:fillRect/>
          </a:stretch>
        </p:blipFill>
        <p:spPr>
          <a:xfrm>
            <a:off x="8391660" y="1929943"/>
            <a:ext cx="2263641" cy="4348702"/>
          </a:xfrm>
          <a:prstGeom prst="rect">
            <a:avLst/>
          </a:prstGeom>
        </p:spPr>
      </p:pic>
      <p:sp>
        <p:nvSpPr>
          <p:cNvPr id="3" name="文本框 2"/>
          <p:cNvSpPr txBox="1"/>
          <p:nvPr/>
        </p:nvSpPr>
        <p:spPr>
          <a:xfrm>
            <a:off x="584199" y="1146721"/>
            <a:ext cx="10071102" cy="1015663"/>
          </a:xfrm>
          <a:prstGeom prst="rect">
            <a:avLst/>
          </a:prstGeom>
          <a:noFill/>
        </p:spPr>
        <p:txBody>
          <a:bodyPr wrap="square" rtlCol="0">
            <a:spAutoFit/>
          </a:bodyPr>
          <a:lstStyle/>
          <a:p>
            <a:r>
              <a:rPr lang="zh-CN" altLang="en-US" sz="2000" dirty="0"/>
              <a:t>流水线方法将事件抽取任务分解为一系列基于分类的子任务，每个子任务由一个机器学习分类器负责实施。分类器模型可以是机器学习方法中的各种分类器模型，如最大熵模型、支持向量机等。</a:t>
            </a:r>
            <a:endParaRPr lang="zh-CN" altLang="en-US" sz="2000" dirty="0"/>
          </a:p>
        </p:txBody>
      </p:sp>
      <p:sp>
        <p:nvSpPr>
          <p:cNvPr id="6" name="文本框 5"/>
          <p:cNvSpPr txBox="1"/>
          <p:nvPr/>
        </p:nvSpPr>
        <p:spPr>
          <a:xfrm>
            <a:off x="539983" y="2078777"/>
            <a:ext cx="7976937" cy="419986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t>事件触发词分类器</a:t>
            </a:r>
            <a:endParaRPr lang="en-US" altLang="zh-CN" b="1" dirty="0"/>
          </a:p>
          <a:p>
            <a:pPr>
              <a:lnSpc>
                <a:spcPct val="150000"/>
              </a:lnSpc>
            </a:pPr>
            <a:r>
              <a:rPr lang="en-US" altLang="zh-CN" dirty="0"/>
              <a:t>      </a:t>
            </a:r>
            <a:r>
              <a:rPr lang="zh-CN" altLang="en-US" dirty="0"/>
              <a:t>判断词汇是否为事件触发词，并基于触发词信息对事件类别进行分类</a:t>
            </a:r>
            <a:endParaRPr lang="en-US" altLang="zh-CN" dirty="0"/>
          </a:p>
          <a:p>
            <a:pPr marL="285750" indent="-285750">
              <a:lnSpc>
                <a:spcPct val="150000"/>
              </a:lnSpc>
              <a:buFont typeface="Wingdings" panose="05000000000000000000" pitchFamily="2" charset="2"/>
              <a:buChar char="Ø"/>
            </a:pPr>
            <a:r>
              <a:rPr lang="zh-CN" altLang="en-US" b="1" dirty="0"/>
              <a:t>元素分类器</a:t>
            </a:r>
            <a:endParaRPr lang="en-US" altLang="zh-CN" b="1" dirty="0"/>
          </a:p>
          <a:p>
            <a:pPr>
              <a:lnSpc>
                <a:spcPct val="150000"/>
              </a:lnSpc>
            </a:pPr>
            <a:r>
              <a:rPr lang="zh-CN" altLang="en-US" dirty="0"/>
              <a:t>      判断词组是否为事件的元素</a:t>
            </a:r>
            <a:endParaRPr lang="en-US" altLang="zh-CN" dirty="0"/>
          </a:p>
          <a:p>
            <a:pPr marL="285750" indent="-285750">
              <a:lnSpc>
                <a:spcPct val="150000"/>
              </a:lnSpc>
              <a:buFont typeface="Wingdings" panose="05000000000000000000" pitchFamily="2" charset="2"/>
              <a:buChar char="Ø"/>
            </a:pPr>
            <a:r>
              <a:rPr lang="zh-CN" altLang="en-US" b="1" dirty="0"/>
              <a:t>元素角色分类器</a:t>
            </a:r>
            <a:endParaRPr lang="en-US" altLang="zh-CN" b="1" dirty="0"/>
          </a:p>
          <a:p>
            <a:pPr>
              <a:lnSpc>
                <a:spcPct val="150000"/>
              </a:lnSpc>
            </a:pPr>
            <a:r>
              <a:rPr lang="zh-CN" altLang="en-US" dirty="0"/>
              <a:t>      判定事件元素的角色类别</a:t>
            </a:r>
            <a:endParaRPr lang="en-US" altLang="zh-CN" dirty="0"/>
          </a:p>
          <a:p>
            <a:pPr marL="285750" indent="-285750">
              <a:lnSpc>
                <a:spcPct val="150000"/>
              </a:lnSpc>
              <a:buFont typeface="Wingdings" panose="05000000000000000000" pitchFamily="2" charset="2"/>
              <a:buChar char="Ø"/>
            </a:pPr>
            <a:r>
              <a:rPr lang="zh-CN" altLang="en-US" b="1" dirty="0"/>
              <a:t>属性分类器</a:t>
            </a:r>
            <a:endParaRPr lang="en-US" altLang="zh-CN" b="1" dirty="0"/>
          </a:p>
          <a:p>
            <a:pPr>
              <a:lnSpc>
                <a:spcPct val="150000"/>
              </a:lnSpc>
            </a:pPr>
            <a:r>
              <a:rPr lang="zh-CN" altLang="en-US" dirty="0"/>
              <a:t>      判定事件的属性</a:t>
            </a:r>
            <a:endParaRPr lang="en-US" altLang="zh-CN" dirty="0"/>
          </a:p>
          <a:p>
            <a:pPr marL="285750" indent="-285750">
              <a:lnSpc>
                <a:spcPct val="150000"/>
              </a:lnSpc>
              <a:buFont typeface="Wingdings" panose="05000000000000000000" pitchFamily="2" charset="2"/>
              <a:buChar char="Ø"/>
            </a:pPr>
            <a:r>
              <a:rPr lang="zh-CN" altLang="en-US" b="1" dirty="0"/>
              <a:t>可报告性分类器</a:t>
            </a:r>
            <a:endParaRPr lang="en-US" altLang="zh-CN" b="1" dirty="0"/>
          </a:p>
          <a:p>
            <a:pPr>
              <a:lnSpc>
                <a:spcPct val="150000"/>
              </a:lnSpc>
            </a:pPr>
            <a:r>
              <a:rPr lang="zh-CN" altLang="en-US" dirty="0"/>
              <a:t>      判定是否存在值得报告的事件实例</a:t>
            </a:r>
            <a:endParaRPr lang="zh-CN" altLang="en-US" dirty="0"/>
          </a:p>
        </p:txBody>
      </p:sp>
    </p:spTree>
  </p:cSld>
  <p:clrMapOvr>
    <a:masterClrMapping/>
  </p:clrMapOvr>
  <p:transition spd="med">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4258310" cy="461665"/>
          </a:xfrm>
          <a:prstGeom prst="rect">
            <a:avLst/>
          </a:prstGeom>
          <a:noFill/>
        </p:spPr>
        <p:txBody>
          <a:bodyPr wrap="square" rtlCol="0">
            <a:spAutoFit/>
          </a:bodyPr>
          <a:lstStyle/>
          <a:p>
            <a:r>
              <a:rPr lang="zh-CN" altLang="en-US" sz="2400" b="1" dirty="0">
                <a:solidFill>
                  <a:schemeClr val="accent4"/>
                </a:solidFill>
                <a:latin typeface="微软雅黑" panose="020B0503020204020204" pitchFamily="34" charset="-122"/>
                <a:ea typeface="微软雅黑" panose="020B0503020204020204" pitchFamily="34" charset="-122"/>
              </a:rPr>
              <a:t>知识抽取</a:t>
            </a:r>
            <a:endParaRPr kumimoji="1" lang="zh-CN" altLang="en-US" sz="2400" b="1"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2340813" y="2249203"/>
            <a:ext cx="6036270" cy="3984692"/>
          </a:xfrm>
          <a:prstGeom prst="rect">
            <a:avLst/>
          </a:prstGeom>
        </p:spPr>
      </p:pic>
      <p:sp>
        <p:nvSpPr>
          <p:cNvPr id="5" name="文本框 4"/>
          <p:cNvSpPr txBox="1"/>
          <p:nvPr/>
        </p:nvSpPr>
        <p:spPr>
          <a:xfrm>
            <a:off x="1135626" y="1283110"/>
            <a:ext cx="8090436" cy="369332"/>
          </a:xfrm>
          <a:prstGeom prst="rect">
            <a:avLst/>
          </a:prstGeom>
          <a:noFill/>
        </p:spPr>
        <p:txBody>
          <a:bodyPr wrap="square" rtlCol="0">
            <a:spAutoFit/>
          </a:bodyPr>
          <a:lstStyle/>
          <a:p>
            <a:r>
              <a:rPr lang="zh-CN" altLang="en-US" dirty="0"/>
              <a:t>从不同来源、不同结构的数据中进行知识提取，形成知识存入知识图谱</a:t>
            </a:r>
            <a:endParaRPr lang="zh-CN" altLang="en-US" dirty="0"/>
          </a:p>
        </p:txBody>
      </p:sp>
    </p:spTree>
  </p:cSld>
  <p:clrMapOvr>
    <a:masterClrMapping/>
  </p:clrMapOvr>
  <p:transition spd="med">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584200" y="304800"/>
            <a:ext cx="4953000" cy="646331"/>
          </a:xfrm>
          <a:prstGeom prst="rect">
            <a:avLst/>
          </a:prstGeom>
          <a:noFill/>
        </p:spPr>
        <p:txBody>
          <a:bodyPr wrap="square" rtlCol="0">
            <a:spAutoFit/>
          </a:bodyPr>
          <a:lstStyle/>
          <a:p>
            <a:r>
              <a:rPr lang="zh-CN" altLang="en-US" sz="3600" b="1" dirty="0"/>
              <a:t>事件抽取的流水线方法</a:t>
            </a:r>
            <a:endParaRPr lang="zh-CN" altLang="en-US" sz="3600" b="1" dirty="0"/>
          </a:p>
        </p:txBody>
      </p:sp>
      <p:sp>
        <p:nvSpPr>
          <p:cNvPr id="3" name="文本框 2"/>
          <p:cNvSpPr txBox="1"/>
          <p:nvPr/>
        </p:nvSpPr>
        <p:spPr>
          <a:xfrm>
            <a:off x="584200" y="1053415"/>
            <a:ext cx="3149601" cy="400110"/>
          </a:xfrm>
          <a:prstGeom prst="rect">
            <a:avLst/>
          </a:prstGeom>
          <a:noFill/>
        </p:spPr>
        <p:txBody>
          <a:bodyPr wrap="square" rtlCol="0">
            <a:spAutoFit/>
          </a:bodyPr>
          <a:lstStyle/>
          <a:p>
            <a:r>
              <a:rPr lang="zh-CN" altLang="en-US" sz="2000" dirty="0"/>
              <a:t>流水线方法存在的问题：</a:t>
            </a:r>
            <a:endParaRPr lang="zh-CN" altLang="en-US" sz="2000" dirty="0"/>
          </a:p>
        </p:txBody>
      </p:sp>
      <p:pic>
        <p:nvPicPr>
          <p:cNvPr id="7" name="图片 6"/>
          <p:cNvPicPr>
            <a:picLocks noChangeAspect="1"/>
          </p:cNvPicPr>
          <p:nvPr/>
        </p:nvPicPr>
        <p:blipFill>
          <a:blip r:embed="rId1"/>
          <a:stretch>
            <a:fillRect/>
          </a:stretch>
        </p:blipFill>
        <p:spPr>
          <a:xfrm>
            <a:off x="788068" y="1453525"/>
            <a:ext cx="8217569" cy="3432301"/>
          </a:xfrm>
          <a:prstGeom prst="rect">
            <a:avLst/>
          </a:prstGeom>
        </p:spPr>
      </p:pic>
      <p:sp>
        <p:nvSpPr>
          <p:cNvPr id="8" name="文本框 7"/>
          <p:cNvSpPr txBox="1"/>
          <p:nvPr/>
        </p:nvSpPr>
        <p:spPr>
          <a:xfrm>
            <a:off x="584200" y="4976502"/>
            <a:ext cx="9288379" cy="1291379"/>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t>误差从前面的环节逐步传播到后面的环节，误差不断积累，使得性能急剧衰减</a:t>
            </a:r>
            <a:endParaRPr lang="en-US" altLang="zh-CN" dirty="0"/>
          </a:p>
          <a:p>
            <a:pPr marL="285750" indent="-285750">
              <a:lnSpc>
                <a:spcPct val="150000"/>
              </a:lnSpc>
              <a:buFont typeface="Wingdings" panose="05000000000000000000" pitchFamily="2" charset="2"/>
              <a:buChar char="l"/>
            </a:pPr>
            <a:r>
              <a:rPr lang="zh-CN" altLang="en-US" dirty="0"/>
              <a:t>各个环节的预测任务是独立的，之间没有互动</a:t>
            </a:r>
            <a:endParaRPr lang="en-US" altLang="zh-CN" dirty="0"/>
          </a:p>
          <a:p>
            <a:pPr marL="285750" indent="-285750">
              <a:lnSpc>
                <a:spcPct val="150000"/>
              </a:lnSpc>
              <a:buFont typeface="Wingdings" panose="05000000000000000000" pitchFamily="2" charset="2"/>
              <a:buChar char="l"/>
            </a:pPr>
            <a:r>
              <a:rPr lang="zh-CN" altLang="en-US" dirty="0"/>
              <a:t>无法处理全局的依赖关系</a:t>
            </a:r>
            <a:endParaRPr lang="zh-CN" altLang="en-US" dirty="0"/>
          </a:p>
        </p:txBody>
      </p:sp>
    </p:spTree>
  </p:cSld>
  <p:clrMapOvr>
    <a:masterClrMapping/>
  </p:clrMapOvr>
  <p:transition spd="med">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3" name="文本框 2"/>
          <p:cNvSpPr txBox="1"/>
          <p:nvPr/>
        </p:nvSpPr>
        <p:spPr>
          <a:xfrm>
            <a:off x="596900" y="330200"/>
            <a:ext cx="5499100" cy="646331"/>
          </a:xfrm>
          <a:prstGeom prst="rect">
            <a:avLst/>
          </a:prstGeom>
          <a:noFill/>
        </p:spPr>
        <p:txBody>
          <a:bodyPr wrap="square" rtlCol="0">
            <a:spAutoFit/>
          </a:bodyPr>
          <a:lstStyle/>
          <a:p>
            <a:r>
              <a:rPr lang="zh-CN" altLang="en-US" sz="3600" b="1" dirty="0"/>
              <a:t>事件抽取的联合抽取方法</a:t>
            </a:r>
            <a:endParaRPr lang="zh-CN" altLang="en-US" sz="3600" b="1" dirty="0"/>
          </a:p>
        </p:txBody>
      </p:sp>
      <p:pic>
        <p:nvPicPr>
          <p:cNvPr id="5" name="图片 4"/>
          <p:cNvPicPr>
            <a:picLocks noChangeAspect="1"/>
          </p:cNvPicPr>
          <p:nvPr/>
        </p:nvPicPr>
        <p:blipFill>
          <a:blip r:embed="rId1"/>
          <a:stretch>
            <a:fillRect/>
          </a:stretch>
        </p:blipFill>
        <p:spPr>
          <a:xfrm>
            <a:off x="1384300" y="1041794"/>
            <a:ext cx="8064500" cy="3689264"/>
          </a:xfrm>
          <a:prstGeom prst="rect">
            <a:avLst/>
          </a:prstGeom>
        </p:spPr>
      </p:pic>
      <p:sp>
        <p:nvSpPr>
          <p:cNvPr id="2" name="文本框 1"/>
          <p:cNvSpPr txBox="1"/>
          <p:nvPr/>
        </p:nvSpPr>
        <p:spPr>
          <a:xfrm>
            <a:off x="495300" y="4800543"/>
            <a:ext cx="5600700" cy="1323439"/>
          </a:xfrm>
          <a:prstGeom prst="rect">
            <a:avLst/>
          </a:prstGeom>
          <a:noFill/>
        </p:spPr>
        <p:txBody>
          <a:bodyPr wrap="square" rtlCol="0">
            <a:spAutoFit/>
          </a:bodyPr>
          <a:lstStyle/>
          <a:p>
            <a:r>
              <a:rPr lang="zh-CN" altLang="en-US" sz="2000" dirty="0"/>
              <a:t>（</a:t>
            </a:r>
            <a:r>
              <a:rPr lang="en-US" altLang="zh-CN" sz="2000" dirty="0"/>
              <a:t>1</a:t>
            </a:r>
            <a:r>
              <a:rPr lang="zh-CN" altLang="en-US" sz="2000" dirty="0"/>
              <a:t>）建立事件抽取子任务模型</a:t>
            </a:r>
            <a:endParaRPr lang="en-US" altLang="zh-CN" sz="2000" dirty="0"/>
          </a:p>
          <a:p>
            <a:r>
              <a:rPr lang="zh-CN" altLang="en-US" sz="2000" dirty="0"/>
              <a:t>（</a:t>
            </a:r>
            <a:r>
              <a:rPr lang="en-US" altLang="zh-CN" sz="2000" dirty="0"/>
              <a:t>2</a:t>
            </a:r>
            <a:r>
              <a:rPr lang="zh-CN" altLang="en-US" sz="2000" dirty="0"/>
              <a:t>）组合各模型的目标函数形成联合推断的目标函数</a:t>
            </a:r>
            <a:endParaRPr lang="en-US" altLang="zh-CN" sz="2000" dirty="0"/>
          </a:p>
          <a:p>
            <a:r>
              <a:rPr lang="zh-CN" altLang="en-US" sz="2000" dirty="0"/>
              <a:t>（</a:t>
            </a:r>
            <a:r>
              <a:rPr lang="en-US" altLang="zh-CN" sz="2000" dirty="0"/>
              <a:t>3</a:t>
            </a:r>
            <a:r>
              <a:rPr lang="zh-CN" altLang="en-US" sz="2000" dirty="0"/>
              <a:t>）优化，获得事件抽取各个子任务的结果</a:t>
            </a:r>
            <a:endParaRPr lang="en-US" altLang="zh-CN" sz="2000" dirty="0"/>
          </a:p>
        </p:txBody>
      </p:sp>
      <p:sp>
        <p:nvSpPr>
          <p:cNvPr id="6" name="文本框 5"/>
          <p:cNvSpPr txBox="1"/>
          <p:nvPr/>
        </p:nvSpPr>
        <p:spPr>
          <a:xfrm>
            <a:off x="6096001" y="4808964"/>
            <a:ext cx="4648200" cy="707886"/>
          </a:xfrm>
          <a:prstGeom prst="rect">
            <a:avLst/>
          </a:prstGeom>
          <a:noFill/>
        </p:spPr>
        <p:txBody>
          <a:bodyPr wrap="square" rtlCol="0">
            <a:spAutoFit/>
          </a:bodyPr>
          <a:lstStyle/>
          <a:p>
            <a:r>
              <a:rPr lang="zh-CN" altLang="en-US" sz="2000" dirty="0"/>
              <a:t>（</a:t>
            </a:r>
            <a:r>
              <a:rPr lang="en-US" altLang="zh-CN" sz="2000" dirty="0"/>
              <a:t>1</a:t>
            </a:r>
            <a:r>
              <a:rPr lang="zh-CN" altLang="en-US" sz="2000" dirty="0"/>
              <a:t>）基于概率图模型进行联合建模</a:t>
            </a:r>
            <a:endParaRPr lang="en-US" altLang="zh-CN" sz="2000" dirty="0"/>
          </a:p>
          <a:p>
            <a:r>
              <a:rPr lang="zh-CN" altLang="en-US" sz="2000" dirty="0"/>
              <a:t>（</a:t>
            </a:r>
            <a:r>
              <a:rPr lang="en-US" altLang="zh-CN" sz="2000" dirty="0"/>
              <a:t>2</a:t>
            </a:r>
            <a:r>
              <a:rPr lang="zh-CN" altLang="en-US" sz="2000" dirty="0"/>
              <a:t>）获取事件抽取的总体结果</a:t>
            </a:r>
            <a:endParaRPr lang="en-US" altLang="zh-CN" sz="2000" dirty="0"/>
          </a:p>
        </p:txBody>
      </p:sp>
    </p:spTree>
  </p:cSld>
  <p:clrMapOvr>
    <a:masterClrMapping/>
  </p:clrMapOvr>
  <p:transition spd="med">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3" name="文本框 2"/>
          <p:cNvSpPr txBox="1"/>
          <p:nvPr/>
        </p:nvSpPr>
        <p:spPr>
          <a:xfrm>
            <a:off x="596900" y="330200"/>
            <a:ext cx="5499100" cy="646331"/>
          </a:xfrm>
          <a:prstGeom prst="rect">
            <a:avLst/>
          </a:prstGeom>
          <a:noFill/>
        </p:spPr>
        <p:txBody>
          <a:bodyPr wrap="square" rtlCol="0">
            <a:spAutoFit/>
          </a:bodyPr>
          <a:lstStyle/>
          <a:p>
            <a:r>
              <a:rPr lang="zh-CN" altLang="en-US" sz="3600" b="1" dirty="0"/>
              <a:t>联合事件抽取模型</a:t>
            </a:r>
            <a:endParaRPr lang="zh-CN" altLang="en-US" sz="3600" b="1" dirty="0"/>
          </a:p>
        </p:txBody>
      </p:sp>
      <p:sp>
        <p:nvSpPr>
          <p:cNvPr id="9" name="文本框 8"/>
          <p:cNvSpPr txBox="1"/>
          <p:nvPr/>
        </p:nvSpPr>
        <p:spPr>
          <a:xfrm>
            <a:off x="643508" y="1046860"/>
            <a:ext cx="7572721" cy="2347950"/>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2000" dirty="0"/>
              <a:t>使用一个模型同时抽取出所有的信息的联合。</a:t>
            </a:r>
            <a:endParaRPr lang="en-US" altLang="zh-CN" sz="2000" dirty="0"/>
          </a:p>
          <a:p>
            <a:pPr marL="285750" indent="-285750">
              <a:lnSpc>
                <a:spcPct val="150000"/>
              </a:lnSpc>
              <a:buFont typeface="Wingdings" panose="05000000000000000000" pitchFamily="2" charset="2"/>
              <a:buChar char="p"/>
            </a:pPr>
            <a:r>
              <a:rPr lang="zh-CN" altLang="en-US" sz="2000" dirty="0"/>
              <a:t>将问题建模成结构预测问题</a:t>
            </a:r>
            <a:r>
              <a:rPr lang="zh-CN" altLang="en-US" sz="2000"/>
              <a:t>，使用搜索</a:t>
            </a:r>
            <a:r>
              <a:rPr lang="zh-CN" altLang="en-US" sz="2000" dirty="0"/>
              <a:t>方法进行求解。</a:t>
            </a:r>
            <a:endParaRPr lang="en-US" altLang="zh-CN" sz="2000" dirty="0"/>
          </a:p>
          <a:p>
            <a:pPr marL="285750" indent="-285750">
              <a:lnSpc>
                <a:spcPct val="150000"/>
              </a:lnSpc>
              <a:buFont typeface="Wingdings" panose="05000000000000000000" pitchFamily="2" charset="2"/>
              <a:buChar char="p"/>
            </a:pPr>
            <a:r>
              <a:rPr lang="zh-CN" altLang="en-US" sz="2000" dirty="0"/>
              <a:t>避免了误差传播导致的性能下降。</a:t>
            </a:r>
            <a:endParaRPr lang="en-US" altLang="zh-CN" sz="2000" dirty="0"/>
          </a:p>
          <a:p>
            <a:pPr marL="285750" indent="-285750">
              <a:lnSpc>
                <a:spcPct val="150000"/>
              </a:lnSpc>
              <a:buFont typeface="Wingdings" panose="05000000000000000000" pitchFamily="2" charset="2"/>
              <a:buChar char="p"/>
            </a:pPr>
            <a:r>
              <a:rPr lang="zh-CN" altLang="en-US" sz="2000" dirty="0"/>
              <a:t>全局特征可以从整体的结构中学习得到，从而使用全局的信息来提升局部的预测。</a:t>
            </a:r>
            <a:endParaRPr lang="zh-CN" altLang="en-US" sz="2000" dirty="0"/>
          </a:p>
        </p:txBody>
      </p:sp>
      <p:pic>
        <p:nvPicPr>
          <p:cNvPr id="10" name="图片 9"/>
          <p:cNvPicPr>
            <a:picLocks noChangeAspect="1"/>
          </p:cNvPicPr>
          <p:nvPr/>
        </p:nvPicPr>
        <p:blipFill>
          <a:blip r:embed="rId1"/>
          <a:stretch>
            <a:fillRect/>
          </a:stretch>
        </p:blipFill>
        <p:spPr>
          <a:xfrm>
            <a:off x="8617455" y="1086160"/>
            <a:ext cx="3071406" cy="2342840"/>
          </a:xfrm>
          <a:prstGeom prst="rect">
            <a:avLst/>
          </a:prstGeom>
        </p:spPr>
      </p:pic>
      <p:pic>
        <p:nvPicPr>
          <p:cNvPr id="11" name="图片 10"/>
          <p:cNvPicPr>
            <a:picLocks noChangeAspect="1"/>
          </p:cNvPicPr>
          <p:nvPr/>
        </p:nvPicPr>
        <p:blipFill>
          <a:blip r:embed="rId2"/>
          <a:stretch>
            <a:fillRect/>
          </a:stretch>
        </p:blipFill>
        <p:spPr>
          <a:xfrm>
            <a:off x="718416" y="3315727"/>
            <a:ext cx="10279888" cy="2992173"/>
          </a:xfrm>
          <a:prstGeom prst="rect">
            <a:avLst/>
          </a:prstGeom>
        </p:spPr>
      </p:pic>
    </p:spTree>
  </p:cSld>
  <p:clrMapOvr>
    <a:masterClrMapping/>
  </p:clrMapOvr>
  <p:transition spd="med">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3" name="文本框 2"/>
          <p:cNvSpPr txBox="1"/>
          <p:nvPr/>
        </p:nvSpPr>
        <p:spPr>
          <a:xfrm>
            <a:off x="596900" y="330200"/>
            <a:ext cx="6186672" cy="646331"/>
          </a:xfrm>
          <a:prstGeom prst="rect">
            <a:avLst/>
          </a:prstGeom>
          <a:noFill/>
        </p:spPr>
        <p:txBody>
          <a:bodyPr wrap="square" rtlCol="0">
            <a:spAutoFit/>
          </a:bodyPr>
          <a:lstStyle/>
          <a:p>
            <a:r>
              <a:rPr lang="zh-CN" altLang="en-US" sz="3600" b="1" dirty="0"/>
              <a:t>基于深度学习的事件抽取方法</a:t>
            </a:r>
            <a:endParaRPr lang="zh-CN" altLang="en-US" sz="3600" b="1" dirty="0"/>
          </a:p>
        </p:txBody>
      </p:sp>
      <p:sp>
        <p:nvSpPr>
          <p:cNvPr id="7" name="文本框 6"/>
          <p:cNvSpPr txBox="1"/>
          <p:nvPr/>
        </p:nvSpPr>
        <p:spPr>
          <a:xfrm>
            <a:off x="775504" y="1306624"/>
            <a:ext cx="10776030" cy="2347950"/>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2000" b="1" dirty="0"/>
              <a:t>传统方法的缺陷：</a:t>
            </a:r>
            <a:endParaRPr lang="en-US" altLang="zh-CN" sz="2000" b="1" dirty="0"/>
          </a:p>
          <a:p>
            <a:pPr marL="742950" lvl="1" indent="-285750">
              <a:lnSpc>
                <a:spcPct val="150000"/>
              </a:lnSpc>
              <a:buFont typeface="Wingdings" panose="05000000000000000000" pitchFamily="2" charset="2"/>
              <a:buChar char="l"/>
            </a:pPr>
            <a:r>
              <a:rPr lang="zh-CN" altLang="en-US" sz="2000" dirty="0"/>
              <a:t>需要借助外部的</a:t>
            </a:r>
            <a:r>
              <a:rPr lang="en-US" altLang="zh-CN" sz="2000" dirty="0"/>
              <a:t>NLP</a:t>
            </a:r>
            <a:r>
              <a:rPr lang="zh-CN" altLang="en-US" sz="2000" dirty="0"/>
              <a:t>工具</a:t>
            </a:r>
            <a:endParaRPr lang="en-US" altLang="zh-CN" sz="2000" dirty="0"/>
          </a:p>
          <a:p>
            <a:pPr marL="1200150" lvl="2" indent="-285750">
              <a:lnSpc>
                <a:spcPct val="150000"/>
              </a:lnSpc>
              <a:buFont typeface="Arial" panose="020B0604020202020204" pitchFamily="34" charset="0"/>
              <a:buChar char="•"/>
            </a:pPr>
            <a:r>
              <a:rPr lang="zh-CN" altLang="en-US" sz="2000" dirty="0"/>
              <a:t>导致了误差的累积、传播</a:t>
            </a:r>
            <a:endParaRPr lang="en-US" altLang="zh-CN" sz="2000" dirty="0"/>
          </a:p>
          <a:p>
            <a:pPr marL="1200150" lvl="2" indent="-285750">
              <a:lnSpc>
                <a:spcPct val="150000"/>
              </a:lnSpc>
              <a:buFont typeface="Arial" panose="020B0604020202020204" pitchFamily="34" charset="0"/>
              <a:buChar char="•"/>
            </a:pPr>
            <a:r>
              <a:rPr lang="zh-CN" altLang="en-US" sz="2000" dirty="0"/>
              <a:t>有些语言或者领域缺失</a:t>
            </a:r>
            <a:r>
              <a:rPr lang="en-US" altLang="zh-CN" sz="2000" dirty="0"/>
              <a:t>NLP</a:t>
            </a:r>
            <a:r>
              <a:rPr lang="zh-CN" altLang="en-US" sz="2000" dirty="0"/>
              <a:t>工具</a:t>
            </a:r>
            <a:endParaRPr lang="en-US" altLang="zh-CN" sz="2000" dirty="0"/>
          </a:p>
          <a:p>
            <a:pPr marL="742950" lvl="1" indent="-285750">
              <a:lnSpc>
                <a:spcPct val="150000"/>
              </a:lnSpc>
              <a:buFont typeface="Wingdings" panose="05000000000000000000" pitchFamily="2" charset="2"/>
              <a:buChar char="l"/>
            </a:pPr>
            <a:r>
              <a:rPr lang="zh-CN" altLang="en-US" sz="2000" dirty="0"/>
              <a:t>需要大量的人工设计的特征</a:t>
            </a:r>
            <a:endParaRPr lang="en-US" altLang="zh-CN" sz="2000" dirty="0"/>
          </a:p>
        </p:txBody>
      </p:sp>
      <p:sp>
        <p:nvSpPr>
          <p:cNvPr id="8" name="文本框 7"/>
          <p:cNvSpPr txBox="1"/>
          <p:nvPr/>
        </p:nvSpPr>
        <p:spPr>
          <a:xfrm>
            <a:off x="775504" y="3844498"/>
            <a:ext cx="10776030" cy="1886286"/>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2000" b="1" dirty="0"/>
              <a:t>深度学习方法的优势：</a:t>
            </a:r>
            <a:endParaRPr lang="en-US" altLang="zh-CN" sz="2000" b="1" dirty="0"/>
          </a:p>
          <a:p>
            <a:pPr marL="742950" lvl="1" indent="-285750">
              <a:lnSpc>
                <a:spcPct val="150000"/>
              </a:lnSpc>
              <a:buFont typeface="Wingdings" panose="05000000000000000000" pitchFamily="2" charset="2"/>
              <a:buChar char="l"/>
            </a:pPr>
            <a:r>
              <a:rPr lang="zh-CN" altLang="en-US" sz="2000" dirty="0"/>
              <a:t>减少了对外部工具的依赖，甚至不依赖外部工具，可以构建端到端的系统</a:t>
            </a:r>
            <a:endParaRPr lang="en-US" altLang="zh-CN" sz="2000" dirty="0"/>
          </a:p>
          <a:p>
            <a:pPr marL="742950" lvl="1" indent="-285750">
              <a:lnSpc>
                <a:spcPct val="150000"/>
              </a:lnSpc>
              <a:buFont typeface="Wingdings" panose="05000000000000000000" pitchFamily="2" charset="2"/>
              <a:buChar char="l"/>
            </a:pPr>
            <a:r>
              <a:rPr lang="zh-CN" altLang="en-US" sz="2000" dirty="0"/>
              <a:t>使用词向量作为输入，词向量蕴含了丰富的语言特征</a:t>
            </a:r>
            <a:endParaRPr lang="en-US" altLang="zh-CN" sz="2000" dirty="0"/>
          </a:p>
          <a:p>
            <a:pPr marL="742950" lvl="1" indent="-285750">
              <a:lnSpc>
                <a:spcPct val="150000"/>
              </a:lnSpc>
              <a:buFont typeface="Wingdings" panose="05000000000000000000" pitchFamily="2" charset="2"/>
              <a:buChar char="l"/>
            </a:pPr>
            <a:r>
              <a:rPr lang="zh-CN" altLang="en-US" sz="2000" dirty="0"/>
              <a:t>神经网络具有自动提取句子特征的能力，避免了人工设计特征的繁琐工作</a:t>
            </a:r>
            <a:endParaRPr lang="en-US" altLang="zh-CN" sz="2000" dirty="0"/>
          </a:p>
        </p:txBody>
      </p:sp>
    </p:spTree>
  </p:cSld>
  <p:clrMapOvr>
    <a:masterClrMapping/>
  </p:clrMapOvr>
  <p:transition spd="med">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3" name="文本框 2"/>
          <p:cNvSpPr txBox="1"/>
          <p:nvPr/>
        </p:nvSpPr>
        <p:spPr>
          <a:xfrm>
            <a:off x="596900" y="330200"/>
            <a:ext cx="9418970" cy="646331"/>
          </a:xfrm>
          <a:prstGeom prst="rect">
            <a:avLst/>
          </a:prstGeom>
          <a:noFill/>
        </p:spPr>
        <p:txBody>
          <a:bodyPr wrap="square" rtlCol="0">
            <a:spAutoFit/>
          </a:bodyPr>
          <a:lstStyle/>
          <a:p>
            <a:r>
              <a:rPr lang="zh-CN" altLang="en-US" sz="3600" b="1" dirty="0"/>
              <a:t>基于动态多池化卷积神经网络的事件抽取方法</a:t>
            </a:r>
            <a:endParaRPr lang="zh-CN" altLang="en-US" sz="3600" b="1" dirty="0"/>
          </a:p>
        </p:txBody>
      </p:sp>
      <p:pic>
        <p:nvPicPr>
          <p:cNvPr id="6" name="图片 5"/>
          <p:cNvPicPr>
            <a:picLocks noChangeAspect="1"/>
          </p:cNvPicPr>
          <p:nvPr/>
        </p:nvPicPr>
        <p:blipFill>
          <a:blip r:embed="rId1"/>
          <a:stretch>
            <a:fillRect/>
          </a:stretch>
        </p:blipFill>
        <p:spPr>
          <a:xfrm>
            <a:off x="633729" y="1117916"/>
            <a:ext cx="9382141" cy="4311994"/>
          </a:xfrm>
          <a:prstGeom prst="rect">
            <a:avLst/>
          </a:prstGeom>
        </p:spPr>
      </p:pic>
      <p:sp>
        <p:nvSpPr>
          <p:cNvPr id="9" name="文本框 8"/>
          <p:cNvSpPr txBox="1"/>
          <p:nvPr/>
        </p:nvSpPr>
        <p:spPr>
          <a:xfrm>
            <a:off x="815881" y="5571295"/>
            <a:ext cx="9560689" cy="707886"/>
          </a:xfrm>
          <a:prstGeom prst="rect">
            <a:avLst/>
          </a:prstGeom>
          <a:noFill/>
        </p:spPr>
        <p:txBody>
          <a:bodyPr wrap="square" rtlCol="0">
            <a:spAutoFit/>
          </a:bodyPr>
          <a:lstStyle/>
          <a:p>
            <a:r>
              <a:rPr lang="zh-CN" altLang="en-US" sz="2000" dirty="0"/>
              <a:t>模型总体包括：</a:t>
            </a:r>
            <a:endParaRPr lang="en-US" altLang="zh-CN" sz="2000" dirty="0"/>
          </a:p>
          <a:p>
            <a:r>
              <a:rPr lang="en-US" altLang="zh-CN" sz="2000" dirty="0"/>
              <a:t>1. </a:t>
            </a:r>
            <a:r>
              <a:rPr lang="zh-CN" altLang="en-US" sz="2000" dirty="0"/>
              <a:t>词向量学习；</a:t>
            </a:r>
            <a:r>
              <a:rPr lang="en-US" altLang="zh-CN" sz="2000" dirty="0"/>
              <a:t>2.</a:t>
            </a:r>
            <a:r>
              <a:rPr lang="zh-CN" altLang="en-US" sz="2000" dirty="0"/>
              <a:t>词汇级别特征提取；</a:t>
            </a:r>
            <a:r>
              <a:rPr lang="en-US" altLang="zh-CN" sz="2000" dirty="0"/>
              <a:t>3.</a:t>
            </a:r>
            <a:r>
              <a:rPr lang="zh-CN" altLang="en-US" sz="2000" dirty="0"/>
              <a:t>句子级别特征提取；</a:t>
            </a:r>
            <a:r>
              <a:rPr lang="en-US" altLang="zh-CN" sz="2000" dirty="0"/>
              <a:t>4.</a:t>
            </a:r>
            <a:r>
              <a:rPr lang="zh-CN" altLang="en-US" sz="2000" dirty="0"/>
              <a:t>分类输出</a:t>
            </a:r>
            <a:endParaRPr lang="zh-CN" altLang="en-US" sz="2000" dirty="0"/>
          </a:p>
        </p:txBody>
      </p:sp>
    </p:spTree>
  </p:cSld>
  <p:clrMapOvr>
    <a:masterClrMapping/>
  </p:clrMapOvr>
  <p:transition spd="med">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3" name="文本框 2"/>
          <p:cNvSpPr txBox="1"/>
          <p:nvPr/>
        </p:nvSpPr>
        <p:spPr>
          <a:xfrm>
            <a:off x="596900" y="330200"/>
            <a:ext cx="9418970" cy="646331"/>
          </a:xfrm>
          <a:prstGeom prst="rect">
            <a:avLst/>
          </a:prstGeom>
          <a:noFill/>
        </p:spPr>
        <p:txBody>
          <a:bodyPr wrap="square" rtlCol="0">
            <a:spAutoFit/>
          </a:bodyPr>
          <a:lstStyle/>
          <a:p>
            <a:r>
              <a:rPr lang="zh-CN" altLang="en-US" sz="3600" b="1" dirty="0"/>
              <a:t>基于动态多池化卷积神经网络的事件抽取方法</a:t>
            </a:r>
            <a:endParaRPr lang="zh-CN" altLang="en-US" sz="3600" b="1" dirty="0"/>
          </a:p>
        </p:txBody>
      </p:sp>
      <p:sp>
        <p:nvSpPr>
          <p:cNvPr id="6" name="文本框 5"/>
          <p:cNvSpPr txBox="1"/>
          <p:nvPr/>
        </p:nvSpPr>
        <p:spPr>
          <a:xfrm>
            <a:off x="1064871" y="1111169"/>
            <a:ext cx="7569843" cy="1424621"/>
          </a:xfrm>
          <a:prstGeom prst="rect">
            <a:avLst/>
          </a:prstGeom>
          <a:noFill/>
        </p:spPr>
        <p:txBody>
          <a:bodyPr wrap="square" rtlCol="0">
            <a:spAutoFit/>
          </a:bodyPr>
          <a:lstStyle/>
          <a:p>
            <a:pPr>
              <a:lnSpc>
                <a:spcPct val="150000"/>
              </a:lnSpc>
            </a:pPr>
            <a:r>
              <a:rPr lang="zh-CN" altLang="en-US" sz="2000" b="1" dirty="0"/>
              <a:t>动态多池化层：</a:t>
            </a:r>
            <a:endParaRPr lang="en-US" altLang="zh-CN" sz="2000" b="1" dirty="0"/>
          </a:p>
          <a:p>
            <a:pPr marL="285750" indent="-285750">
              <a:lnSpc>
                <a:spcPct val="150000"/>
              </a:lnSpc>
              <a:buFont typeface="Arial" panose="020B0604020202020204" pitchFamily="34" charset="0"/>
              <a:buChar char="•"/>
            </a:pPr>
            <a:r>
              <a:rPr lang="zh-CN" altLang="en-US" sz="2000" dirty="0"/>
              <a:t>传统的神经网络利用最大池化层</a:t>
            </a:r>
            <a:endParaRPr lang="en-US" altLang="zh-CN" sz="2000" dirty="0"/>
          </a:p>
          <a:p>
            <a:pPr marL="285750" indent="-285750">
              <a:lnSpc>
                <a:spcPct val="150000"/>
              </a:lnSpc>
              <a:buFont typeface="Arial" panose="020B0604020202020204" pitchFamily="34" charset="0"/>
              <a:buChar char="•"/>
            </a:pPr>
            <a:r>
              <a:rPr lang="zh-CN" altLang="en-US" sz="2000" dirty="0"/>
              <a:t>事件抽取中，一个句子可能包含多个事件</a:t>
            </a:r>
            <a:endParaRPr lang="zh-CN" altLang="en-US" sz="2000" dirty="0"/>
          </a:p>
        </p:txBody>
      </p:sp>
      <p:pic>
        <p:nvPicPr>
          <p:cNvPr id="9" name="图片 8"/>
          <p:cNvPicPr>
            <a:picLocks noChangeAspect="1"/>
          </p:cNvPicPr>
          <p:nvPr/>
        </p:nvPicPr>
        <p:blipFill>
          <a:blip r:embed="rId1"/>
          <a:stretch>
            <a:fillRect/>
          </a:stretch>
        </p:blipFill>
        <p:spPr>
          <a:xfrm>
            <a:off x="1175695" y="2546927"/>
            <a:ext cx="9079475" cy="3697980"/>
          </a:xfrm>
          <a:prstGeom prst="rect">
            <a:avLst/>
          </a:prstGeom>
        </p:spPr>
      </p:pic>
    </p:spTree>
  </p:cSld>
  <p:clrMapOvr>
    <a:masterClrMapping/>
  </p:clrMapOvr>
  <p:transition spd="med">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4462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5" name="图片 4" descr="SHU_VI_LOGO.svg"/>
          <p:cNvPicPr>
            <a:picLocks noChangeAspect="1"/>
          </p:cNvPicPr>
          <p:nvPr/>
        </p:nvPicPr>
        <p:blipFill>
          <a:blip r:embed="rId1"/>
          <a:stretch>
            <a:fillRect/>
          </a:stretch>
        </p:blipFill>
        <p:spPr>
          <a:xfrm>
            <a:off x="9912985" y="4404722"/>
            <a:ext cx="1795780" cy="2251075"/>
          </a:xfrm>
          <a:prstGeom prst="rect">
            <a:avLst/>
          </a:prstGeom>
        </p:spPr>
      </p:pic>
      <p:sp>
        <p:nvSpPr>
          <p:cNvPr id="2" name="文本框 1"/>
          <p:cNvSpPr txBox="1"/>
          <p:nvPr/>
        </p:nvSpPr>
        <p:spPr>
          <a:xfrm>
            <a:off x="3314065" y="2286000"/>
            <a:ext cx="5563870" cy="1323439"/>
          </a:xfrm>
          <a:prstGeom prst="rect">
            <a:avLst/>
          </a:prstGeom>
          <a:noFill/>
        </p:spPr>
        <p:txBody>
          <a:bodyPr wrap="square" rtlCol="0">
            <a:spAutoFit/>
          </a:bodyPr>
          <a:lstStyle/>
          <a:p>
            <a:pPr algn="ctr"/>
            <a:r>
              <a:rPr lang="zh-CN" altLang="en-US" sz="4000" b="1">
                <a:ln w="9525">
                  <a:solidFill>
                    <a:schemeClr val="bg1"/>
                  </a:solidFill>
                  <a:prstDash val="solid"/>
                </a:ln>
                <a:effectLst>
                  <a:outerShdw blurRad="12700" dist="38100" dir="2700000" algn="tl" rotWithShape="0">
                    <a:schemeClr val="bg1">
                      <a:lumMod val="50000"/>
                    </a:schemeClr>
                  </a:outerShdw>
                </a:effectLst>
                <a:latin typeface="DejaVu Serif Condensed" panose="02060606050605020204" charset="0"/>
                <a:cs typeface="DejaVu Serif Condensed" panose="02060606050605020204" charset="0"/>
                <a:sym typeface="+mn-ea"/>
              </a:rPr>
              <a:t>面向结构化、半结构化数据</a:t>
            </a:r>
            <a:r>
              <a:rPr lang="zh-CN" altLang="en-US" sz="4000" b="1" dirty="0">
                <a:ln w="9525">
                  <a:solidFill>
                    <a:schemeClr val="bg1"/>
                  </a:solidFill>
                  <a:prstDash val="solid"/>
                </a:ln>
                <a:effectLst>
                  <a:outerShdw blurRad="12700" dist="38100" dir="2700000" algn="tl" rotWithShape="0">
                    <a:schemeClr val="bg1">
                      <a:lumMod val="50000"/>
                    </a:schemeClr>
                  </a:outerShdw>
                </a:effectLst>
                <a:latin typeface="DejaVu Serif Condensed" panose="02060606050605020204" charset="0"/>
                <a:cs typeface="DejaVu Serif Condensed" panose="02060606050605020204" charset="0"/>
                <a:sym typeface="+mn-ea"/>
              </a:rPr>
              <a:t>的知识抽取</a:t>
            </a:r>
            <a:endParaRPr lang="zh-CN" altLang="en-US" sz="4000" b="1" dirty="0">
              <a:ln w="9525">
                <a:solidFill>
                  <a:schemeClr val="bg1"/>
                </a:solidFill>
                <a:prstDash val="solid"/>
              </a:ln>
              <a:effectLst>
                <a:outerShdw blurRad="12700" dist="38100" dir="2700000" algn="tl" rotWithShape="0">
                  <a:schemeClr val="bg1">
                    <a:lumMod val="50000"/>
                  </a:schemeClr>
                </a:outerShdw>
              </a:effectLst>
              <a:latin typeface="DejaVu Serif Condensed" panose="02060606050605020204" charset="0"/>
              <a:cs typeface="DejaVu Serif Condensed" panose="02060606050605020204" charset="0"/>
              <a:sym typeface="+mn-ea"/>
            </a:endParaRPr>
          </a:p>
        </p:txBody>
      </p:sp>
      <p:sp>
        <p:nvSpPr>
          <p:cNvPr id="6" name="文本框 5"/>
          <p:cNvSpPr txBox="1"/>
          <p:nvPr/>
        </p:nvSpPr>
        <p:spPr>
          <a:xfrm>
            <a:off x="6780530" y="4501515"/>
            <a:ext cx="3077845" cy="922020"/>
          </a:xfrm>
          <a:prstGeom prst="rect">
            <a:avLst/>
          </a:prstGeom>
          <a:noFill/>
        </p:spPr>
        <p:txBody>
          <a:bodyPr wrap="square" rtlCol="0">
            <a:spAutoFit/>
          </a:bodyPr>
          <a:lstStyle/>
          <a:p>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汇报人：张晓冉</a:t>
            </a:r>
            <a:endParaRPr lang="zh-CN" altLang="en-US" b="1" dirty="0">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学号</a:t>
            </a:r>
            <a:r>
              <a:rPr lang="en-US" altLang="zh-CN" b="1" dirty="0">
                <a:solidFill>
                  <a:schemeClr val="bg1"/>
                </a:solidFill>
                <a:effectLst>
                  <a:outerShdw blurRad="38100" dist="19050" dir="2700000" algn="tl" rotWithShape="0">
                    <a:schemeClr val="dk1">
                      <a:alpha val="40000"/>
                    </a:schemeClr>
                  </a:outerShdw>
                </a:effectLst>
                <a:latin typeface="+mj-lt"/>
                <a:cs typeface="+mj-lt"/>
                <a:sym typeface="+mn-ea"/>
              </a:rPr>
              <a:t>   </a:t>
            </a:r>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a:t>
            </a:r>
            <a:r>
              <a:rPr lang="en-US" altLang="zh-CN" b="1" dirty="0">
                <a:solidFill>
                  <a:schemeClr val="bg1"/>
                </a:solidFill>
                <a:effectLst>
                  <a:outerShdw blurRad="38100" dist="19050" dir="2700000" algn="tl" rotWithShape="0">
                    <a:schemeClr val="dk1">
                      <a:alpha val="40000"/>
                    </a:schemeClr>
                  </a:outerShdw>
                </a:effectLst>
                <a:latin typeface="+mj-lt"/>
                <a:cs typeface="+mj-lt"/>
                <a:sym typeface="+mn-ea"/>
              </a:rPr>
              <a:t>21721537</a:t>
            </a:r>
            <a:endParaRPr lang="en-US" altLang="zh-CN" b="1" dirty="0">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汇报日期：</a:t>
            </a:r>
            <a:r>
              <a:rPr lang="en-US" altLang="zh-CN" b="1" dirty="0">
                <a:solidFill>
                  <a:schemeClr val="bg1"/>
                </a:solidFill>
                <a:effectLst>
                  <a:outerShdw blurRad="38100" dist="19050" dir="2700000" algn="tl" rotWithShape="0">
                    <a:schemeClr val="dk1">
                      <a:alpha val="40000"/>
                    </a:schemeClr>
                  </a:outerShdw>
                </a:effectLst>
                <a:latin typeface="+mj-lt"/>
                <a:cs typeface="+mj-lt"/>
                <a:sym typeface="+mn-ea"/>
              </a:rPr>
              <a:t>2021.10.20</a:t>
            </a:r>
            <a:endParaRPr lang="en-US" altLang="zh-CN" b="1" dirty="0">
              <a:solidFill>
                <a:schemeClr val="bg1"/>
              </a:solidFill>
              <a:effectLst>
                <a:outerShdw blurRad="38100" dist="19050" dir="2700000" algn="tl" rotWithShape="0">
                  <a:schemeClr val="dk1">
                    <a:alpha val="40000"/>
                  </a:schemeClr>
                </a:outerShdw>
              </a:effectLst>
              <a:latin typeface="+mj-lt"/>
              <a:cs typeface="+mj-lt"/>
              <a:sym typeface="+mn-ea"/>
            </a:endParaRPr>
          </a:p>
        </p:txBody>
      </p:sp>
    </p:spTree>
    <p:custDataLst>
      <p:tags r:id="rId2"/>
    </p:custDataLst>
  </p:cSld>
  <p:clrMapOvr>
    <a:masterClrMapping/>
  </p:clrMapOvr>
  <p:transition spd="med">
    <p:cut/>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组合 14"/>
          <p:cNvGrpSpPr/>
          <p:nvPr/>
        </p:nvGrpSpPr>
        <p:grpSpPr>
          <a:xfrm>
            <a:off x="-7327" y="1376772"/>
            <a:ext cx="6096000" cy="4104456"/>
            <a:chOff x="-8121" y="1376772"/>
            <a:chExt cx="6096000" cy="4104456"/>
          </a:xfrm>
          <a:solidFill>
            <a:schemeClr val="tx2"/>
          </a:solidFill>
        </p:grpSpPr>
        <p:sp>
          <p:nvSpPr>
            <p:cNvPr id="2" name="矩形 1"/>
            <p:cNvSpPr/>
            <p:nvPr/>
          </p:nvSpPr>
          <p:spPr>
            <a:xfrm>
              <a:off x="-8121" y="1376772"/>
              <a:ext cx="6096000" cy="41044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9" name="组合 8"/>
            <p:cNvGrpSpPr/>
            <p:nvPr/>
          </p:nvGrpSpPr>
          <p:grpSpPr>
            <a:xfrm>
              <a:off x="784538" y="2158504"/>
              <a:ext cx="4287673" cy="523220"/>
              <a:chOff x="784538" y="2117273"/>
              <a:chExt cx="4287673" cy="523220"/>
            </a:xfrm>
            <a:grpFill/>
          </p:grpSpPr>
          <p:grpSp>
            <p:nvGrpSpPr>
              <p:cNvPr id="6" name="组合 5"/>
              <p:cNvGrpSpPr/>
              <p:nvPr/>
            </p:nvGrpSpPr>
            <p:grpSpPr>
              <a:xfrm>
                <a:off x="784538" y="2117273"/>
                <a:ext cx="4287673" cy="523220"/>
                <a:chOff x="164498" y="1811195"/>
                <a:chExt cx="4287673" cy="523220"/>
              </a:xfrm>
              <a:grpFill/>
            </p:grpSpPr>
            <p:sp>
              <p:nvSpPr>
                <p:cNvPr id="3" name="TextBox 40"/>
                <p:cNvSpPr txBox="1"/>
                <p:nvPr/>
              </p:nvSpPr>
              <p:spPr>
                <a:xfrm>
                  <a:off x="164498" y="1811195"/>
                  <a:ext cx="2428374" cy="523220"/>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rPr>
                    <a:t>第三章</a:t>
                  </a:r>
                  <a:endParaRPr kumimoji="0" lang="zh-CN" altLang="en-US" sz="2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4" name="TextBox 40"/>
                <p:cNvSpPr txBox="1"/>
                <p:nvPr/>
              </p:nvSpPr>
              <p:spPr>
                <a:xfrm>
                  <a:off x="2318891" y="1892312"/>
                  <a:ext cx="2133280" cy="369332"/>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pt-BR" altLang="zh-CN"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cs typeface="+mn-cs"/>
                    </a:rPr>
                    <a:t>Chapter  </a:t>
                  </a:r>
                  <a:r>
                    <a:rPr kumimoji="0" lang="en-US" altLang="zh-CN"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cs typeface="+mn-cs"/>
                    </a:rPr>
                    <a:t>3</a:t>
                  </a:r>
                  <a:endParaRPr kumimoji="0" lang="en-US" altLang="zh-CN"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cs typeface="+mn-cs"/>
                  </a:endParaRPr>
                </a:p>
              </p:txBody>
            </p:sp>
          </p:grpSp>
          <p:cxnSp>
            <p:nvCxnSpPr>
              <p:cNvPr id="8" name="直接连接符 7"/>
              <p:cNvCxnSpPr/>
              <p:nvPr/>
            </p:nvCxnSpPr>
            <p:spPr>
              <a:xfrm>
                <a:off x="3039879" y="2162950"/>
                <a:ext cx="0" cy="369332"/>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683590" y="2737707"/>
              <a:ext cx="4510682" cy="1489685"/>
              <a:chOff x="784538" y="2894735"/>
              <a:chExt cx="4510682" cy="1489685"/>
            </a:xfrm>
            <a:grpFill/>
          </p:grpSpPr>
          <p:sp>
            <p:nvSpPr>
              <p:cNvPr id="5" name="TextBox 40"/>
              <p:cNvSpPr txBox="1"/>
              <p:nvPr/>
            </p:nvSpPr>
            <p:spPr>
              <a:xfrm>
                <a:off x="784538" y="2967190"/>
                <a:ext cx="4510682" cy="1323439"/>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rPr>
                  <a:t>面向结构化数据的知识抽取</a:t>
                </a:r>
                <a:endParaRPr kumimoji="0" lang="zh-CN" altLang="en-US" sz="4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cxnSp>
            <p:nvCxnSpPr>
              <p:cNvPr id="11" name="直接连接符 10"/>
              <p:cNvCxnSpPr/>
              <p:nvPr/>
            </p:nvCxnSpPr>
            <p:spPr>
              <a:xfrm>
                <a:off x="1148967" y="4384420"/>
                <a:ext cx="3672408"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203675" y="2894735"/>
                <a:ext cx="3672408"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4" name="TextBox 40"/>
          <p:cNvSpPr txBox="1"/>
          <p:nvPr/>
        </p:nvSpPr>
        <p:spPr>
          <a:xfrm>
            <a:off x="6441857" y="1950102"/>
            <a:ext cx="5418943" cy="2951898"/>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rgbClr val="0070C0"/>
                </a:solidFill>
                <a:effectLst/>
                <a:uLnTx/>
                <a:uFillTx/>
                <a:latin typeface="思源黑体 CN Normal" panose="020B0400000000000000" pitchFamily="34" charset="-122"/>
                <a:ea typeface="思源黑体 CN Normal" panose="020B0400000000000000" pitchFamily="34" charset="-122"/>
                <a:cs typeface="+mn-cs"/>
              </a:rPr>
              <a:t>结构化数据的知识抽取</a:t>
            </a:r>
            <a:endParaRPr kumimoji="0" lang="en-US" altLang="zh-CN" sz="1800" b="0" i="0" u="none" strike="noStrike" kern="1200" cap="none" spc="0" normalizeH="0" baseline="0" noProof="0" dirty="0">
              <a:ln>
                <a:noFill/>
              </a:ln>
              <a:solidFill>
                <a:srgbClr val="0070C0"/>
              </a:solidFill>
              <a:effectLst/>
              <a:uLnTx/>
              <a:uFillTx/>
              <a:latin typeface="思源黑体 CN Normal" panose="020B0400000000000000" pitchFamily="34" charset="-122"/>
              <a:ea typeface="思源黑体 CN Normal" panose="020B0400000000000000"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endParaRPr kumimoji="0" lang="en-US" altLang="zh-CN" sz="1800" b="0" i="0" u="none" strike="noStrike" kern="1200" cap="none" spc="0" normalizeH="0" baseline="0" noProof="0" dirty="0">
              <a:ln>
                <a:noFill/>
              </a:ln>
              <a:solidFill>
                <a:srgbClr val="0070C0"/>
              </a:solidFill>
              <a:effectLst/>
              <a:uLnTx/>
              <a:uFillTx/>
              <a:latin typeface="思源黑体 CN Normal" panose="020B0400000000000000" pitchFamily="34" charset="-122"/>
              <a:ea typeface="思源黑体 CN Normal" panose="020B0400000000000000"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rgbClr val="0070C0"/>
                </a:solidFill>
                <a:effectLst/>
                <a:uLnTx/>
                <a:uFillTx/>
                <a:latin typeface="思源黑体 CN Normal" panose="020B0400000000000000" pitchFamily="34" charset="-122"/>
                <a:ea typeface="思源黑体 CN Normal" panose="020B0400000000000000" pitchFamily="34" charset="-122"/>
                <a:cs typeface="+mn-cs"/>
              </a:rPr>
              <a:t>直接映射</a:t>
            </a:r>
            <a:endParaRPr kumimoji="0" lang="en-US" altLang="zh-CN" sz="1800" b="0" i="0" u="none" strike="noStrike" kern="1200" cap="none" spc="0" normalizeH="0" baseline="0" noProof="0" dirty="0">
              <a:ln>
                <a:noFill/>
              </a:ln>
              <a:solidFill>
                <a:srgbClr val="0070C0"/>
              </a:solidFill>
              <a:effectLst/>
              <a:uLnTx/>
              <a:uFillTx/>
              <a:latin typeface="思源黑体 CN Normal" panose="020B0400000000000000" pitchFamily="34" charset="-122"/>
              <a:ea typeface="思源黑体 CN Normal" panose="020B0400000000000000"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0070C0"/>
              </a:solidFill>
              <a:effectLst/>
              <a:uLnTx/>
              <a:uFillTx/>
              <a:latin typeface="思源黑体 CN Normal" panose="020B0400000000000000" pitchFamily="34" charset="-122"/>
              <a:ea typeface="思源黑体 CN Normal" panose="020B0400000000000000"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en-US" altLang="zh-CN" sz="1800" b="0" i="0" u="none" strike="noStrike" kern="1200" cap="none" spc="0" normalizeH="0" baseline="0" noProof="0" dirty="0">
                <a:ln>
                  <a:noFill/>
                </a:ln>
                <a:solidFill>
                  <a:srgbClr val="0070C0"/>
                </a:solidFill>
                <a:effectLst/>
                <a:uLnTx/>
                <a:uFillTx/>
                <a:latin typeface="思源黑体 CN Normal" panose="020B0400000000000000" pitchFamily="34" charset="-122"/>
                <a:ea typeface="思源黑体 CN Normal" panose="020B0400000000000000" pitchFamily="34" charset="-122"/>
                <a:cs typeface="+mn-cs"/>
              </a:rPr>
              <a:t>R2RML</a:t>
            </a:r>
            <a:endParaRPr kumimoji="0" lang="en-US" altLang="zh-CN" sz="1800" b="0" i="0" u="none" strike="noStrike" kern="1200" cap="none" spc="0" normalizeH="0" baseline="0" noProof="0" dirty="0">
              <a:ln>
                <a:noFill/>
              </a:ln>
              <a:solidFill>
                <a:srgbClr val="0070C0"/>
              </a:solidFill>
              <a:effectLst/>
              <a:uLnTx/>
              <a:uFillTx/>
              <a:latin typeface="思源黑体 CN Normal" panose="020B0400000000000000" pitchFamily="34" charset="-122"/>
              <a:ea typeface="思源黑体 CN Normal" panose="020B0400000000000000"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endParaRPr kumimoji="0" lang="en-US" altLang="zh-CN" sz="1800" b="0" i="0" u="none" strike="noStrike" kern="1200" cap="none" spc="0" normalizeH="0" baseline="0" noProof="0" dirty="0">
              <a:ln>
                <a:noFill/>
              </a:ln>
              <a:solidFill>
                <a:srgbClr val="0070C0"/>
              </a:solidFill>
              <a:effectLst/>
              <a:uLnTx/>
              <a:uFillTx/>
              <a:latin typeface="思源黑体 CN Normal" panose="020B0400000000000000" pitchFamily="34" charset="-122"/>
              <a:ea typeface="思源黑体 CN Normal" panose="020B0400000000000000"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70C0"/>
              </a:solidFill>
              <a:effectLst/>
              <a:uLnTx/>
              <a:uFillTx/>
              <a:latin typeface="思源黑体 CN Normal" panose="020B0400000000000000" pitchFamily="34" charset="-122"/>
              <a:ea typeface="思源黑体 CN Normal" panose="020B0400000000000000" pitchFamily="34" charset="-122"/>
              <a:cs typeface="+mn-cs"/>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06423" y="3191"/>
            <a:ext cx="1484784" cy="148478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fld>
            <a:endParaRPr kumimoji="0" lang="zh-CN" altLang="en-US" sz="1800" b="1" i="1"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853440" y="345440"/>
            <a:ext cx="62280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结构化数据的知识抽取</a:t>
            </a:r>
            <a:endParaRPr kumimoji="0" lang="zh-CN"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89050" y="1903777"/>
            <a:ext cx="6813900" cy="2749691"/>
          </a:xfrm>
          <a:prstGeom prst="rect">
            <a:avLst/>
          </a:prstGeom>
        </p:spPr>
      </p:pic>
      <p:sp>
        <p:nvSpPr>
          <p:cNvPr id="10" name="文本框 9"/>
          <p:cNvSpPr txBox="1"/>
          <p:nvPr/>
        </p:nvSpPr>
        <p:spPr>
          <a:xfrm>
            <a:off x="4079240" y="5347630"/>
            <a:ext cx="4033520" cy="400110"/>
          </a:xfrm>
          <a:prstGeom prst="rect">
            <a:avLst/>
          </a:prstGeom>
          <a:noFill/>
        </p:spPr>
        <p:txBody>
          <a:bodyPr wrap="square" rtlCol="0">
            <a:spAutoFit/>
          </a:bodyPr>
          <a:lstStyle/>
          <a:p>
            <a:pPr algn="ctr"/>
            <a:r>
              <a:rPr lang="zh-CN" altLang="en-US" sz="2000" dirty="0">
                <a:latin typeface="Times New Roman" panose="02020603050405020304" pitchFamily="18" charset="0"/>
                <a:ea typeface="黑体" panose="02010609060101010101" charset="-122"/>
                <a:cs typeface="Times New Roman" panose="02020603050405020304" pitchFamily="18" charset="0"/>
              </a:rPr>
              <a:t>图</a:t>
            </a:r>
            <a:r>
              <a:rPr lang="en-US" altLang="zh-CN" sz="2000" dirty="0">
                <a:latin typeface="Times New Roman" panose="02020603050405020304" pitchFamily="18" charset="0"/>
                <a:ea typeface="黑体" panose="02010609060101010101" charset="-122"/>
                <a:cs typeface="Times New Roman" panose="02020603050405020304" pitchFamily="18" charset="0"/>
              </a:rPr>
              <a:t>3.1 </a:t>
            </a:r>
            <a:r>
              <a:rPr lang="zh-CN" altLang="en-US" sz="2000" dirty="0">
                <a:latin typeface="Times New Roman" panose="02020603050405020304" pitchFamily="18" charset="0"/>
                <a:ea typeface="黑体" panose="02010609060101010101" charset="-122"/>
                <a:cs typeface="Times New Roman" panose="02020603050405020304" pitchFamily="18" charset="0"/>
              </a:rPr>
              <a:t>数据库数据映射为知识图谱</a:t>
            </a:r>
            <a:endParaRPr lang="zh-CN" altLang="en-US" sz="2000" dirty="0">
              <a:latin typeface="Times New Roman" panose="02020603050405020304" pitchFamily="18" charset="0"/>
              <a:ea typeface="黑体" panose="02010609060101010101" charset="-122"/>
              <a:cs typeface="Times New Roman" panose="02020603050405020304" pitchFamily="18" charset="0"/>
            </a:endParaRPr>
          </a:p>
        </p:txBody>
      </p:sp>
    </p:spTree>
  </p:cSld>
  <p:clrMapOvr>
    <a:masterClrMapping/>
  </p:clrMapOvr>
  <p:transition spd="med">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fld>
            <a:endParaRPr kumimoji="0" lang="zh-CN" altLang="en-US" sz="1800" b="1" i="1"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853440" y="345440"/>
            <a:ext cx="62280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直接映射</a:t>
            </a:r>
            <a:endParaRPr kumimoji="0" lang="zh-CN"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8" name="文本框 7"/>
          <p:cNvSpPr txBox="1"/>
          <p:nvPr/>
        </p:nvSpPr>
        <p:spPr>
          <a:xfrm>
            <a:off x="426972" y="1159650"/>
            <a:ext cx="10850628" cy="1130246"/>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直接映射：将关系数据库表结构和数据直接转换为</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RDF</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图，关系数据库的数据结构直接反映在</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RDF</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图中。</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10" name="文本框 9"/>
          <p:cNvSpPr txBox="1"/>
          <p:nvPr/>
        </p:nvSpPr>
        <p:spPr>
          <a:xfrm>
            <a:off x="442848" y="2594696"/>
            <a:ext cx="10850628" cy="3346237"/>
          </a:xfrm>
          <a:prstGeom prst="rect">
            <a:avLst/>
          </a:prstGeom>
          <a:noFill/>
        </p:spPr>
        <p:txBody>
          <a:bodyPr wrap="square">
            <a:spAutoFit/>
          </a:bodyPr>
          <a:lstStyle/>
          <a:p>
            <a:pPr algn="just">
              <a:lnSpc>
                <a:spcPct val="150000"/>
              </a:lnSpc>
              <a:defRPr/>
            </a:pP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直接映射的基本规则包括： </a:t>
            </a:r>
            <a:endPar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Arial" panose="020B0604020202020204" pitchFamily="34" charset="0"/>
              <a:buChar char="•"/>
              <a:defRPr/>
            </a:pP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数据库中的</a:t>
            </a:r>
            <a:r>
              <a:rPr lang="zh-CN" altLang="en-US" sz="2400" dirty="0">
                <a:solidFill>
                  <a:srgbClr val="FF0000"/>
                </a:solidFill>
                <a:latin typeface="Times New Roman" panose="02020603050405020304" pitchFamily="18" charset="0"/>
                <a:ea typeface="黑体" panose="02010609060101010101" charset="-122"/>
                <a:cs typeface="Times New Roman" panose="02020603050405020304" pitchFamily="18" charset="0"/>
              </a:rPr>
              <a:t>表</a:t>
            </a:r>
            <a:r>
              <a:rPr lang="zh-CN" altLang="en-US" sz="2400" dirty="0">
                <a:latin typeface="Times New Roman" panose="02020603050405020304" pitchFamily="18" charset="0"/>
                <a:ea typeface="黑体" panose="02010609060101010101" charset="-122"/>
                <a:cs typeface="Times New Roman" panose="02020603050405020304" pitchFamily="18" charset="0"/>
              </a:rPr>
              <a:t>映射为</a:t>
            </a:r>
            <a:r>
              <a:rPr lang="en-US" altLang="zh-CN" sz="2400" dirty="0">
                <a:solidFill>
                  <a:srgbClr val="FF0000"/>
                </a:solidFill>
                <a:latin typeface="Times New Roman" panose="02020603050405020304" pitchFamily="18" charset="0"/>
                <a:ea typeface="黑体" panose="02010609060101010101" charset="-122"/>
                <a:cs typeface="Times New Roman" panose="02020603050405020304" pitchFamily="18" charset="0"/>
              </a:rPr>
              <a:t>RDF</a:t>
            </a:r>
            <a:r>
              <a:rPr lang="zh-CN" altLang="en-US" sz="2400" dirty="0">
                <a:solidFill>
                  <a:srgbClr val="FF0000"/>
                </a:solidFill>
                <a:latin typeface="Times New Roman" panose="02020603050405020304" pitchFamily="18" charset="0"/>
                <a:ea typeface="黑体" panose="02010609060101010101" charset="-122"/>
                <a:cs typeface="Times New Roman" panose="02020603050405020304" pitchFamily="18" charset="0"/>
              </a:rPr>
              <a:t>类</a:t>
            </a: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 </a:t>
            </a:r>
            <a:endPar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Arial" panose="020B0604020202020204" pitchFamily="34" charset="0"/>
              <a:buChar char="•"/>
              <a:defRPr/>
            </a:pP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数据库中表的</a:t>
            </a:r>
            <a:r>
              <a:rPr lang="zh-CN" altLang="en-US" sz="2400" dirty="0">
                <a:solidFill>
                  <a:srgbClr val="FF0000"/>
                </a:solidFill>
                <a:latin typeface="Times New Roman" panose="02020603050405020304" pitchFamily="18" charset="0"/>
                <a:ea typeface="黑体" panose="02010609060101010101" charset="-122"/>
                <a:cs typeface="Times New Roman" panose="02020603050405020304" pitchFamily="18" charset="0"/>
              </a:rPr>
              <a:t>列</a:t>
            </a:r>
            <a:r>
              <a:rPr lang="zh-CN" altLang="en-US" sz="2400" dirty="0">
                <a:latin typeface="Times New Roman" panose="02020603050405020304" pitchFamily="18" charset="0"/>
                <a:ea typeface="黑体" panose="02010609060101010101" charset="-122"/>
                <a:cs typeface="Times New Roman" panose="02020603050405020304" pitchFamily="18" charset="0"/>
              </a:rPr>
              <a:t>映射为</a:t>
            </a:r>
            <a:r>
              <a:rPr lang="en-US" altLang="zh-CN" sz="2400" dirty="0">
                <a:solidFill>
                  <a:srgbClr val="FF0000"/>
                </a:solidFill>
                <a:latin typeface="Times New Roman" panose="02020603050405020304" pitchFamily="18" charset="0"/>
                <a:ea typeface="黑体" panose="02010609060101010101" charset="-122"/>
                <a:cs typeface="Times New Roman" panose="02020603050405020304" pitchFamily="18" charset="0"/>
              </a:rPr>
              <a:t>RDF</a:t>
            </a:r>
            <a:r>
              <a:rPr lang="zh-CN" altLang="en-US" sz="2400" dirty="0">
                <a:solidFill>
                  <a:srgbClr val="FF0000"/>
                </a:solidFill>
                <a:latin typeface="Times New Roman" panose="02020603050405020304" pitchFamily="18" charset="0"/>
                <a:ea typeface="黑体" panose="02010609060101010101" charset="-122"/>
                <a:cs typeface="Times New Roman" panose="02020603050405020304" pitchFamily="18" charset="0"/>
              </a:rPr>
              <a:t>属性</a:t>
            </a: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 </a:t>
            </a:r>
            <a:endPar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Arial" panose="020B0604020202020204" pitchFamily="34" charset="0"/>
              <a:buChar char="•"/>
              <a:defRPr/>
            </a:pP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数据库表中</a:t>
            </a:r>
            <a:r>
              <a:rPr lang="zh-CN" altLang="en-US" sz="2400" dirty="0">
                <a:solidFill>
                  <a:srgbClr val="FF0000"/>
                </a:solidFill>
                <a:latin typeface="Times New Roman" panose="02020603050405020304" pitchFamily="18" charset="0"/>
                <a:ea typeface="黑体" panose="02010609060101010101" charset="-122"/>
                <a:cs typeface="Times New Roman" panose="02020603050405020304" pitchFamily="18" charset="0"/>
              </a:rPr>
              <a:t>每一行</a:t>
            </a:r>
            <a:r>
              <a:rPr lang="zh-CN" altLang="en-US" sz="2400" dirty="0">
                <a:latin typeface="Times New Roman" panose="02020603050405020304" pitchFamily="18" charset="0"/>
                <a:ea typeface="黑体" panose="02010609060101010101" charset="-122"/>
                <a:cs typeface="Times New Roman" panose="02020603050405020304" pitchFamily="18" charset="0"/>
              </a:rPr>
              <a:t>映射为</a:t>
            </a:r>
            <a:r>
              <a:rPr lang="zh-CN" altLang="en-US" sz="2400" dirty="0">
                <a:solidFill>
                  <a:srgbClr val="FF0000"/>
                </a:solidFill>
                <a:latin typeface="Times New Roman" panose="02020603050405020304" pitchFamily="18" charset="0"/>
                <a:ea typeface="黑体" panose="02010609060101010101" charset="-122"/>
                <a:cs typeface="Times New Roman" panose="02020603050405020304" pitchFamily="18" charset="0"/>
              </a:rPr>
              <a:t>一个资源</a:t>
            </a:r>
            <a:r>
              <a:rPr lang="zh-CN" altLang="en-US" sz="2400" dirty="0">
                <a:latin typeface="Times New Roman" panose="02020603050405020304" pitchFamily="18" charset="0"/>
                <a:ea typeface="黑体" panose="02010609060101010101" charset="-122"/>
                <a:cs typeface="Times New Roman" panose="02020603050405020304" pitchFamily="18" charset="0"/>
              </a:rPr>
              <a:t>或实体</a:t>
            </a: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，创建</a:t>
            </a:r>
            <a:r>
              <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rPr>
              <a:t>IRI</a:t>
            </a: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Arial" panose="020B0604020202020204" pitchFamily="34" charset="0"/>
              <a:buChar char="•"/>
              <a:defRPr/>
            </a:pP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数据库表中</a:t>
            </a:r>
            <a:r>
              <a:rPr lang="zh-CN" altLang="en-US" sz="2400" dirty="0">
                <a:latin typeface="Times New Roman" panose="02020603050405020304" pitchFamily="18" charset="0"/>
                <a:ea typeface="黑体" panose="02010609060101010101" charset="-122"/>
                <a:cs typeface="Times New Roman" panose="02020603050405020304" pitchFamily="18" charset="0"/>
              </a:rPr>
              <a:t>每个</a:t>
            </a:r>
            <a:r>
              <a:rPr lang="zh-CN" altLang="en-US" sz="2400" dirty="0">
                <a:solidFill>
                  <a:srgbClr val="FF0000"/>
                </a:solidFill>
                <a:latin typeface="Times New Roman" panose="02020603050405020304" pitchFamily="18" charset="0"/>
                <a:ea typeface="黑体" panose="02010609060101010101" charset="-122"/>
                <a:cs typeface="Times New Roman" panose="02020603050405020304" pitchFamily="18" charset="0"/>
              </a:rPr>
              <a:t>单元格的值</a:t>
            </a:r>
            <a:r>
              <a:rPr lang="zh-CN" altLang="en-US" sz="2400" dirty="0">
                <a:latin typeface="Times New Roman" panose="02020603050405020304" pitchFamily="18" charset="0"/>
                <a:ea typeface="黑体" panose="02010609060101010101" charset="-122"/>
                <a:cs typeface="Times New Roman" panose="02020603050405020304" pitchFamily="18" charset="0"/>
              </a:rPr>
              <a:t>映射为一个</a:t>
            </a:r>
            <a:r>
              <a:rPr lang="zh-CN" altLang="en-US" sz="2400" dirty="0">
                <a:solidFill>
                  <a:srgbClr val="FF0000"/>
                </a:solidFill>
                <a:latin typeface="Times New Roman" panose="02020603050405020304" pitchFamily="18" charset="0"/>
                <a:ea typeface="黑体" panose="02010609060101010101" charset="-122"/>
                <a:cs typeface="Times New Roman" panose="02020603050405020304" pitchFamily="18" charset="0"/>
              </a:rPr>
              <a:t>文字值</a:t>
            </a: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rPr>
              <a:t>Literal Value</a:t>
            </a: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endParaRPr>
          </a:p>
          <a:p>
            <a:pPr algn="just">
              <a:lnSpc>
                <a:spcPct val="150000"/>
              </a:lnSpc>
              <a:defRPr/>
            </a:pPr>
            <a:r>
              <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如果单元格的值对应一个外键，则将其替换为</a:t>
            </a:r>
            <a:r>
              <a:rPr lang="zh-CN" altLang="en-US" sz="2400" dirty="0">
                <a:solidFill>
                  <a:srgbClr val="FF0000"/>
                </a:solidFill>
                <a:latin typeface="Times New Roman" panose="02020603050405020304" pitchFamily="18" charset="0"/>
                <a:ea typeface="黑体" panose="02010609060101010101" charset="-122"/>
                <a:cs typeface="Times New Roman" panose="02020603050405020304" pitchFamily="18" charset="0"/>
              </a:rPr>
              <a:t>外键值指向的资源或实体的</a:t>
            </a:r>
            <a:r>
              <a:rPr lang="en-US" altLang="zh-CN" sz="2400" dirty="0">
                <a:solidFill>
                  <a:srgbClr val="FF0000"/>
                </a:solidFill>
                <a:latin typeface="Times New Roman" panose="02020603050405020304" pitchFamily="18" charset="0"/>
                <a:ea typeface="黑体" panose="02010609060101010101" charset="-122"/>
                <a:cs typeface="Times New Roman" panose="02020603050405020304" pitchFamily="18" charset="0"/>
              </a:rPr>
              <a:t>IRI</a:t>
            </a: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a:t>
            </a:r>
            <a:endPar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endParaRPr>
          </a:p>
        </p:txBody>
      </p:sp>
    </p:spTree>
  </p:cSld>
  <p:clrMapOvr>
    <a:masterClrMapping/>
  </p:clrMapOvr>
  <p:transition spd="med">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sp>
        <p:nvSpPr>
          <p:cNvPr id="2" name="文本框 1"/>
          <p:cNvSpPr txBox="1"/>
          <p:nvPr/>
        </p:nvSpPr>
        <p:spPr>
          <a:xfrm>
            <a:off x="633730" y="421640"/>
            <a:ext cx="4258310" cy="460375"/>
          </a:xfrm>
          <a:prstGeom prst="rect">
            <a:avLst/>
          </a:prstGeom>
          <a:noFill/>
        </p:spPr>
        <p:txBody>
          <a:bodyPr wrap="square" rtlCol="0">
            <a:spAutoFit/>
          </a:bodyPr>
          <a:lstStyle/>
          <a:p>
            <a:r>
              <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面向非结构化数据的知识抽取</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文本框 2"/>
          <p:cNvSpPr txBox="1"/>
          <p:nvPr/>
        </p:nvSpPr>
        <p:spPr>
          <a:xfrm>
            <a:off x="794084" y="1347537"/>
            <a:ext cx="9444790" cy="2861310"/>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400" dirty="0">
                <a:solidFill>
                  <a:srgbClr val="0070C0"/>
                </a:solidFill>
                <a:latin typeface="思源黑体 CN Normal" panose="020B0400000000000000" pitchFamily="34" charset="-122"/>
                <a:ea typeface="思源黑体 CN Normal" panose="020B0400000000000000" pitchFamily="34" charset="-122"/>
                <a:sym typeface="+mn-ea"/>
              </a:rPr>
              <a:t>实体抽取</a:t>
            </a:r>
            <a:endParaRPr lang="en-US" altLang="zh-CN" sz="2400" dirty="0">
              <a:solidFill>
                <a:srgbClr val="0070C0"/>
              </a:solidFill>
              <a:latin typeface="思源黑体 CN Normal" panose="020B0400000000000000" pitchFamily="34" charset="-122"/>
              <a:ea typeface="思源黑体 CN Normal" panose="020B0400000000000000" pitchFamily="34" charset="-122"/>
            </a:endParaRPr>
          </a:p>
          <a:p>
            <a:pPr marL="285750" indent="-285750">
              <a:lnSpc>
                <a:spcPct val="150000"/>
              </a:lnSpc>
              <a:buFont typeface="Wingdings" panose="05000000000000000000" pitchFamily="2" charset="2"/>
              <a:buChar char="l"/>
            </a:pPr>
            <a:endParaRPr lang="en-US" altLang="zh-CN" sz="2400" dirty="0">
              <a:solidFill>
                <a:srgbClr val="0070C0"/>
              </a:solidFill>
              <a:latin typeface="思源黑体 CN Normal" panose="020B0400000000000000" pitchFamily="34" charset="-122"/>
              <a:ea typeface="思源黑体 CN Normal" panose="020B0400000000000000" pitchFamily="34" charset="-122"/>
            </a:endParaRPr>
          </a:p>
          <a:p>
            <a:pPr marL="285750" indent="-285750">
              <a:lnSpc>
                <a:spcPct val="150000"/>
              </a:lnSpc>
              <a:buFont typeface="Wingdings" panose="05000000000000000000" pitchFamily="2" charset="2"/>
              <a:buChar char="l"/>
            </a:pPr>
            <a:r>
              <a:rPr lang="zh-CN" altLang="en-US" sz="2400" dirty="0">
                <a:solidFill>
                  <a:srgbClr val="0070C0"/>
                </a:solidFill>
                <a:latin typeface="思源黑体 CN Normal" panose="020B0400000000000000" pitchFamily="34" charset="-122"/>
                <a:ea typeface="思源黑体 CN Normal" panose="020B0400000000000000" pitchFamily="34" charset="-122"/>
                <a:sym typeface="+mn-ea"/>
              </a:rPr>
              <a:t>关系抽取</a:t>
            </a:r>
            <a:endParaRPr lang="en-US" altLang="zh-CN" sz="2400" dirty="0">
              <a:solidFill>
                <a:srgbClr val="0070C0"/>
              </a:solidFill>
              <a:latin typeface="思源黑体 CN Normal" panose="020B0400000000000000" pitchFamily="34" charset="-122"/>
              <a:ea typeface="思源黑体 CN Normal" panose="020B0400000000000000" pitchFamily="34" charset="-122"/>
            </a:endParaRPr>
          </a:p>
          <a:p>
            <a:pPr marL="285750" indent="-285750">
              <a:lnSpc>
                <a:spcPct val="150000"/>
              </a:lnSpc>
              <a:buFont typeface="Wingdings" panose="05000000000000000000" pitchFamily="2" charset="2"/>
              <a:buChar char="l"/>
            </a:pPr>
            <a:endParaRPr lang="en-US" altLang="zh-CN" sz="2400" dirty="0">
              <a:solidFill>
                <a:srgbClr val="0070C0"/>
              </a:solidFill>
              <a:latin typeface="思源黑体 CN Normal" panose="020B0400000000000000" pitchFamily="34" charset="-122"/>
              <a:ea typeface="思源黑体 CN Normal" panose="020B0400000000000000" pitchFamily="34" charset="-122"/>
            </a:endParaRPr>
          </a:p>
          <a:p>
            <a:pPr marL="285750" indent="-285750">
              <a:lnSpc>
                <a:spcPct val="150000"/>
              </a:lnSpc>
              <a:buFont typeface="Wingdings" panose="05000000000000000000" pitchFamily="2" charset="2"/>
              <a:buChar char="l"/>
            </a:pPr>
            <a:r>
              <a:rPr lang="zh-CN" altLang="en-US" sz="2400" dirty="0">
                <a:solidFill>
                  <a:srgbClr val="0070C0"/>
                </a:solidFill>
                <a:latin typeface="思源黑体 CN Normal" panose="020B0400000000000000" pitchFamily="34" charset="-122"/>
                <a:ea typeface="思源黑体 CN Normal" panose="020B0400000000000000" pitchFamily="34" charset="-122"/>
                <a:sym typeface="+mn-ea"/>
              </a:rPr>
              <a:t>事件抽取</a:t>
            </a:r>
            <a:endParaRPr lang="zh-CN" altLang="en-US" dirty="0"/>
          </a:p>
        </p:txBody>
      </p:sp>
    </p:spTree>
  </p:cSld>
  <p:clrMapOvr>
    <a:masterClrMapping/>
  </p:clrMapOvr>
  <p:transition spd="med">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fld>
            <a:endParaRPr kumimoji="0" lang="zh-CN" altLang="en-US" sz="1800" b="1" i="1"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853440" y="345440"/>
            <a:ext cx="62280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直接映射</a:t>
            </a:r>
            <a:endParaRPr kumimoji="0" lang="zh-CN"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6749" y="2761568"/>
            <a:ext cx="5819251" cy="2064432"/>
          </a:xfrm>
          <a:prstGeom prst="rect">
            <a:avLst/>
          </a:prstGeom>
        </p:spPr>
      </p:pic>
      <p:sp>
        <p:nvSpPr>
          <p:cNvPr id="9" name="文本框 8"/>
          <p:cNvSpPr txBox="1"/>
          <p:nvPr/>
        </p:nvSpPr>
        <p:spPr>
          <a:xfrm>
            <a:off x="426972" y="1159650"/>
            <a:ext cx="10850628" cy="57624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直接映射的举例：</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11" name="文本框 10"/>
          <p:cNvSpPr txBox="1"/>
          <p:nvPr/>
        </p:nvSpPr>
        <p:spPr>
          <a:xfrm>
            <a:off x="1169614" y="5298240"/>
            <a:ext cx="4033520" cy="400110"/>
          </a:xfrm>
          <a:prstGeom prst="rect">
            <a:avLst/>
          </a:prstGeom>
          <a:noFill/>
        </p:spPr>
        <p:txBody>
          <a:bodyPr wrap="square" rtlCol="0">
            <a:spAutoFit/>
          </a:bodyPr>
          <a:lstStyle/>
          <a:p>
            <a:pPr algn="ctr"/>
            <a:r>
              <a:rPr lang="zh-CN" altLang="en-US" sz="2000" dirty="0">
                <a:latin typeface="Times New Roman" panose="02020603050405020304" pitchFamily="18" charset="0"/>
                <a:ea typeface="黑体" panose="02010609060101010101" charset="-122"/>
                <a:cs typeface="Times New Roman" panose="02020603050405020304" pitchFamily="18" charset="0"/>
              </a:rPr>
              <a:t>图</a:t>
            </a:r>
            <a:r>
              <a:rPr lang="en-US" altLang="zh-CN" sz="2000" dirty="0">
                <a:latin typeface="Times New Roman" panose="02020603050405020304" pitchFamily="18" charset="0"/>
                <a:ea typeface="黑体" panose="02010609060101010101" charset="-122"/>
                <a:cs typeface="Times New Roman" panose="02020603050405020304" pitchFamily="18" charset="0"/>
              </a:rPr>
              <a:t>3.2 </a:t>
            </a:r>
            <a:r>
              <a:rPr lang="zh-CN" altLang="en-US" sz="2000" dirty="0">
                <a:latin typeface="Times New Roman" panose="02020603050405020304" pitchFamily="18" charset="0"/>
                <a:ea typeface="黑体" panose="02010609060101010101" charset="-122"/>
                <a:cs typeface="Times New Roman" panose="02020603050405020304" pitchFamily="18" charset="0"/>
              </a:rPr>
              <a:t>数据库表</a:t>
            </a:r>
            <a:endParaRPr lang="zh-CN" altLang="en-US" sz="2000" dirty="0">
              <a:latin typeface="Times New Roman" panose="02020603050405020304" pitchFamily="18" charset="0"/>
              <a:ea typeface="黑体" panose="02010609060101010101" charset="-122"/>
              <a:cs typeface="Times New Roman" panose="02020603050405020304" pitchFamily="18" charset="0"/>
            </a:endParaRPr>
          </a:p>
        </p:txBody>
      </p:sp>
      <p:sp>
        <p:nvSpPr>
          <p:cNvPr id="12" name="文本框 11"/>
          <p:cNvSpPr txBox="1"/>
          <p:nvPr/>
        </p:nvSpPr>
        <p:spPr>
          <a:xfrm>
            <a:off x="6258560" y="1315694"/>
            <a:ext cx="5933440" cy="4454233"/>
          </a:xfrm>
          <a:prstGeom prst="rect">
            <a:avLst/>
          </a:prstGeom>
          <a:noFill/>
        </p:spPr>
        <p:txBody>
          <a:bodyPr wrap="square">
            <a:spAutoFit/>
          </a:bodyPr>
          <a:lstStyle/>
          <a:p>
            <a:pPr marL="342900" indent="-342900" algn="just">
              <a:lnSpc>
                <a:spcPct val="150000"/>
              </a:lnSpc>
              <a:buFont typeface="Arial" panose="020B0604020202020204" pitchFamily="34" charset="0"/>
              <a:buChar char="•"/>
              <a:defRPr/>
            </a:pPr>
            <a:r>
              <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rPr>
              <a:t>Base IRI:	</a:t>
            </a:r>
            <a:endPar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endParaRPr>
          </a:p>
          <a:p>
            <a:pPr algn="just">
              <a:lnSpc>
                <a:spcPct val="150000"/>
              </a:lnSpc>
              <a:defRPr/>
            </a:pPr>
            <a:r>
              <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rPr>
              <a:t>@base&lt;http://foo.example/DB/&gt;.</a:t>
            </a:r>
            <a:endPar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Arial" panose="020B0604020202020204" pitchFamily="34" charset="0"/>
              <a:buChar char="•"/>
              <a:defRPr/>
            </a:pP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表名→ 类名：</a:t>
            </a:r>
            <a:r>
              <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rPr>
              <a:t>People </a:t>
            </a: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rPr>
              <a:t>&lt;People&gt;</a:t>
            </a:r>
            <a:endPar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Arial" panose="020B0604020202020204" pitchFamily="34" charset="0"/>
              <a:buChar char="•"/>
              <a:defRPr/>
            </a:pP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每一行→资源（</a:t>
            </a:r>
            <a:r>
              <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rPr>
              <a:t>IRI</a:t>
            </a: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rPr>
              <a:t>&lt;people/ID=7&gt;</a:t>
            </a:r>
            <a:endPar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Arial" panose="020B0604020202020204" pitchFamily="34" charset="0"/>
              <a:buChar char="•"/>
              <a:defRPr/>
            </a:pP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列→属性（</a:t>
            </a:r>
            <a:r>
              <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rPr>
              <a:t>IRI</a:t>
            </a: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endParaRPr>
          </a:p>
          <a:p>
            <a:pPr algn="just">
              <a:lnSpc>
                <a:spcPct val="150000"/>
              </a:lnSpc>
              <a:defRPr/>
            </a:pPr>
            <a:r>
              <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rPr>
              <a:t>&lt;</a:t>
            </a:r>
            <a:r>
              <a:rPr lang="en-US" altLang="zh-CN" sz="2400" dirty="0" err="1">
                <a:solidFill>
                  <a:srgbClr val="000000"/>
                </a:solidFill>
                <a:latin typeface="Times New Roman" panose="02020603050405020304" pitchFamily="18" charset="0"/>
                <a:ea typeface="黑体" panose="02010609060101010101" charset="-122"/>
                <a:cs typeface="Times New Roman" panose="02020603050405020304" pitchFamily="18" charset="0"/>
              </a:rPr>
              <a:t>People#ID</a:t>
            </a:r>
            <a:r>
              <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rPr>
              <a:t>&gt; </a:t>
            </a: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rPr>
              <a:t>&lt;</a:t>
            </a:r>
            <a:r>
              <a:rPr lang="en-US" altLang="zh-CN" sz="2400" dirty="0" err="1">
                <a:solidFill>
                  <a:srgbClr val="000000"/>
                </a:solidFill>
                <a:latin typeface="Times New Roman" panose="02020603050405020304" pitchFamily="18" charset="0"/>
                <a:ea typeface="黑体" panose="02010609060101010101" charset="-122"/>
                <a:cs typeface="Times New Roman" panose="02020603050405020304" pitchFamily="18" charset="0"/>
              </a:rPr>
              <a:t>People#addr</a:t>
            </a:r>
            <a:r>
              <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rPr>
              <a:t>&gt;</a:t>
            </a:r>
            <a:endPar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Arial" panose="020B0604020202020204" pitchFamily="34" charset="0"/>
              <a:buChar char="•"/>
              <a:defRPr/>
            </a:pP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单元格值→文字值（</a:t>
            </a:r>
            <a:r>
              <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rPr>
              <a:t>Literal</a:t>
            </a: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Arial" panose="020B0604020202020204" pitchFamily="34" charset="0"/>
              <a:buChar char="•"/>
              <a:defRPr/>
            </a:pP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外键→指向资源：</a:t>
            </a:r>
            <a:r>
              <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rPr>
              <a:t>&lt;</a:t>
            </a:r>
            <a:r>
              <a:rPr lang="en-US" altLang="zh-CN" sz="2400" dirty="0" err="1">
                <a:solidFill>
                  <a:srgbClr val="000000"/>
                </a:solidFill>
                <a:latin typeface="Times New Roman" panose="02020603050405020304" pitchFamily="18" charset="0"/>
                <a:ea typeface="黑体" panose="02010609060101010101" charset="-122"/>
                <a:cs typeface="Times New Roman" panose="02020603050405020304" pitchFamily="18" charset="0"/>
              </a:rPr>
              <a:t>People#ref-addr</a:t>
            </a:r>
            <a:r>
              <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rPr>
              <a:t>&gt;</a:t>
            </a:r>
            <a:endPar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endParaRPr>
          </a:p>
        </p:txBody>
      </p:sp>
    </p:spTree>
  </p:cSld>
  <p:clrMapOvr>
    <a:masterClrMapping/>
  </p:clrMapOvr>
  <p:transition spd="med">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fld>
            <a:endParaRPr kumimoji="0" lang="zh-CN" altLang="en-US" sz="1800" b="1" i="1"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853440" y="345440"/>
            <a:ext cx="62280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直接映射</a:t>
            </a:r>
            <a:endParaRPr kumimoji="0" lang="zh-CN"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6443" y="2627347"/>
            <a:ext cx="5819251" cy="2064432"/>
          </a:xfrm>
          <a:prstGeom prst="rect">
            <a:avLst/>
          </a:prstGeom>
        </p:spPr>
      </p:pic>
      <p:sp>
        <p:nvSpPr>
          <p:cNvPr id="9" name="文本框 8"/>
          <p:cNvSpPr txBox="1"/>
          <p:nvPr/>
        </p:nvSpPr>
        <p:spPr>
          <a:xfrm>
            <a:off x="426972" y="1159650"/>
            <a:ext cx="10850628" cy="57624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直接映射的举例：</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11" name="文本框 10"/>
          <p:cNvSpPr txBox="1"/>
          <p:nvPr/>
        </p:nvSpPr>
        <p:spPr>
          <a:xfrm>
            <a:off x="1019308" y="4952849"/>
            <a:ext cx="4033520" cy="400110"/>
          </a:xfrm>
          <a:prstGeom prst="rect">
            <a:avLst/>
          </a:prstGeom>
          <a:noFill/>
        </p:spPr>
        <p:txBody>
          <a:bodyPr wrap="square" rtlCol="0">
            <a:spAutoFit/>
          </a:bodyPr>
          <a:lstStyle/>
          <a:p>
            <a:pPr algn="ctr"/>
            <a:r>
              <a:rPr lang="zh-CN" altLang="en-US" sz="2000" dirty="0">
                <a:latin typeface="Times New Roman" panose="02020603050405020304" pitchFamily="18" charset="0"/>
                <a:ea typeface="黑体" panose="02010609060101010101" charset="-122"/>
                <a:cs typeface="Times New Roman" panose="02020603050405020304" pitchFamily="18" charset="0"/>
              </a:rPr>
              <a:t>图</a:t>
            </a:r>
            <a:r>
              <a:rPr lang="en-US" altLang="zh-CN" sz="2000" dirty="0">
                <a:latin typeface="Times New Roman" panose="02020603050405020304" pitchFamily="18" charset="0"/>
                <a:ea typeface="黑体" panose="02010609060101010101" charset="-122"/>
                <a:cs typeface="Times New Roman" panose="02020603050405020304" pitchFamily="18" charset="0"/>
              </a:rPr>
              <a:t>3.2 </a:t>
            </a:r>
            <a:r>
              <a:rPr lang="zh-CN" altLang="en-US" sz="2000" dirty="0">
                <a:latin typeface="Times New Roman" panose="02020603050405020304" pitchFamily="18" charset="0"/>
                <a:ea typeface="黑体" panose="02010609060101010101" charset="-122"/>
                <a:cs typeface="Times New Roman" panose="02020603050405020304" pitchFamily="18" charset="0"/>
              </a:rPr>
              <a:t>数据库表</a:t>
            </a:r>
            <a:endParaRPr lang="zh-CN" altLang="en-US" sz="2000" dirty="0">
              <a:latin typeface="Times New Roman" panose="02020603050405020304" pitchFamily="18" charset="0"/>
              <a:ea typeface="黑体" panose="02010609060101010101" charset="-122"/>
              <a:cs typeface="Times New Roman" panose="02020603050405020304" pitchFamily="18" charset="0"/>
            </a:endParaRPr>
          </a:p>
        </p:txBody>
      </p:sp>
      <p:grpSp>
        <p:nvGrpSpPr>
          <p:cNvPr id="10" name="组合 9"/>
          <p:cNvGrpSpPr/>
          <p:nvPr/>
        </p:nvGrpSpPr>
        <p:grpSpPr>
          <a:xfrm>
            <a:off x="5945694" y="1735898"/>
            <a:ext cx="6032946" cy="3359103"/>
            <a:chOff x="5945694" y="2761568"/>
            <a:chExt cx="5950256" cy="2942708"/>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745" y="2941884"/>
              <a:ext cx="5931205" cy="2762392"/>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694" y="2761568"/>
              <a:ext cx="5950256" cy="203210"/>
            </a:xfrm>
            <a:prstGeom prst="rect">
              <a:avLst/>
            </a:prstGeom>
          </p:spPr>
        </p:pic>
      </p:grpSp>
      <p:sp>
        <p:nvSpPr>
          <p:cNvPr id="13" name="矩形: 圆角 12"/>
          <p:cNvSpPr/>
          <p:nvPr/>
        </p:nvSpPr>
        <p:spPr bwMode="auto">
          <a:xfrm>
            <a:off x="6253480" y="3154680"/>
            <a:ext cx="4028440" cy="375920"/>
          </a:xfrm>
          <a:prstGeom prst="round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Tree>
  </p:cSld>
  <p:clrMapOvr>
    <a:masterClrMapping/>
  </p:clrMapOvr>
  <p:transition spd="med">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fld>
            <a:endParaRPr kumimoji="0" lang="zh-CN" altLang="en-US" sz="1800" b="1" i="1"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853440" y="345440"/>
            <a:ext cx="62280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R2RML</a:t>
            </a:r>
            <a:endParaRPr kumimoji="0" lang="zh-CN"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8" name="文本框 7"/>
          <p:cNvSpPr txBox="1"/>
          <p:nvPr/>
        </p:nvSpPr>
        <p:spPr>
          <a:xfrm>
            <a:off x="426972" y="1159650"/>
            <a:ext cx="10850628" cy="57624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R2RML</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映射：一种用于表示从关系数据库到</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RDF</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数据集的自定义映射的语言。</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7" name="文本框 6"/>
          <p:cNvSpPr txBox="1"/>
          <p:nvPr/>
        </p:nvSpPr>
        <p:spPr>
          <a:xfrm>
            <a:off x="315212" y="2233738"/>
            <a:ext cx="10317229" cy="2792239"/>
          </a:xfrm>
          <a:prstGeom prst="rect">
            <a:avLst/>
          </a:prstGeom>
          <a:noFill/>
        </p:spPr>
        <p:txBody>
          <a:bodyPr wrap="square">
            <a:spAutoFit/>
          </a:bodyPr>
          <a:lstStyle/>
          <a:p>
            <a:pPr marL="342900" indent="-342900" algn="just">
              <a:lnSpc>
                <a:spcPct val="150000"/>
              </a:lnSpc>
              <a:buFont typeface="Arial" panose="020B0604020202020204" pitchFamily="34" charset="0"/>
              <a:buChar char="•"/>
              <a:defRPr/>
            </a:pPr>
            <a:r>
              <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rPr>
              <a:t>R2RML </a:t>
            </a: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映射的输入是符合该模式的关系数据库，输出是采用目标词汇表中谓词和类型描述的</a:t>
            </a:r>
            <a:r>
              <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rPr>
              <a:t>RDF</a:t>
            </a: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数据集；</a:t>
            </a:r>
            <a:endPar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Arial" panose="020B0604020202020204" pitchFamily="34" charset="0"/>
              <a:buChar char="•"/>
              <a:defRPr/>
            </a:pPr>
            <a:r>
              <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rPr>
              <a:t>R2RML </a:t>
            </a: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映射：通过</a:t>
            </a:r>
            <a:r>
              <a:rPr lang="zh-CN" altLang="en-US" sz="2400" dirty="0">
                <a:solidFill>
                  <a:srgbClr val="FF0000"/>
                </a:solidFill>
                <a:latin typeface="Times New Roman" panose="02020603050405020304" pitchFamily="18" charset="0"/>
                <a:ea typeface="黑体" panose="02010609060101010101" charset="-122"/>
                <a:cs typeface="Times New Roman" panose="02020603050405020304" pitchFamily="18" charset="0"/>
              </a:rPr>
              <a:t>逻辑表</a:t>
            </a: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从数据库中检索数据；</a:t>
            </a:r>
            <a:endPar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Arial" panose="020B0604020202020204" pitchFamily="34" charset="0"/>
              <a:buChar char="•"/>
              <a:defRPr/>
            </a:pP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每个逻辑表通过</a:t>
            </a:r>
            <a:r>
              <a:rPr lang="zh-CN" altLang="en-US" sz="2400" dirty="0">
                <a:solidFill>
                  <a:srgbClr val="FF0000"/>
                </a:solidFill>
                <a:latin typeface="Times New Roman" panose="02020603050405020304" pitchFamily="18" charset="0"/>
                <a:ea typeface="黑体" panose="02010609060101010101" charset="-122"/>
                <a:cs typeface="Times New Roman" panose="02020603050405020304" pitchFamily="18" charset="0"/>
              </a:rPr>
              <a:t>三元组映射</a:t>
            </a: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映射至</a:t>
            </a:r>
            <a:r>
              <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rPr>
              <a:t>RDF</a:t>
            </a: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数据，而三元组映射是可以将逻辑表中每一行映射为若干</a:t>
            </a:r>
            <a:r>
              <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rPr>
              <a:t>RDF</a:t>
            </a: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三元组的规则。</a:t>
            </a:r>
            <a:endParaRPr lang="en-US" altLang="zh-CN" sz="2400" dirty="0">
              <a:solidFill>
                <a:srgbClr val="000000"/>
              </a:solidFill>
              <a:latin typeface="Times New Roman" panose="02020603050405020304" pitchFamily="18" charset="0"/>
              <a:ea typeface="黑体" panose="02010609060101010101" charset="-122"/>
              <a:cs typeface="Times New Roman" panose="02020603050405020304" pitchFamily="18" charset="0"/>
            </a:endParaRPr>
          </a:p>
        </p:txBody>
      </p:sp>
    </p:spTree>
  </p:cSld>
  <p:clrMapOvr>
    <a:masterClrMapping/>
  </p:clrMapOvr>
  <p:transition spd="med">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fld>
            <a:endParaRPr kumimoji="0" lang="zh-CN" altLang="en-US" sz="1800" b="1" i="1"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853440" y="345440"/>
            <a:ext cx="62280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R2RML</a:t>
            </a:r>
            <a:endParaRPr kumimoji="0" lang="zh-CN"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362" y="1285467"/>
            <a:ext cx="5543835" cy="1835244"/>
          </a:xfrm>
          <a:prstGeom prst="rect">
            <a:avLst/>
          </a:prstGeom>
        </p:spPr>
      </p:pic>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l="4111" r="5273"/>
          <a:stretch>
            <a:fillRect/>
          </a:stretch>
        </p:blipFill>
        <p:spPr>
          <a:xfrm>
            <a:off x="6187440" y="4532016"/>
            <a:ext cx="5374640" cy="1181161"/>
          </a:xfrm>
          <a:prstGeom prst="rect">
            <a:avLst/>
          </a:prstGeom>
        </p:spPr>
      </p:pic>
      <p:pic>
        <p:nvPicPr>
          <p:cNvPr id="18" name="图片 17"/>
          <p:cNvPicPr>
            <a:picLocks noChangeAspect="1"/>
          </p:cNvPicPr>
          <p:nvPr/>
        </p:nvPicPr>
        <p:blipFill rotWithShape="1">
          <a:blip r:embed="rId3">
            <a:extLst>
              <a:ext uri="{28A0092B-C50C-407E-A947-70E740481C1C}">
                <a14:useLocalDpi xmlns:a14="http://schemas.microsoft.com/office/drawing/2010/main" val="0"/>
              </a:ext>
            </a:extLst>
          </a:blip>
          <a:srcRect l="2886" r="7266"/>
          <a:stretch>
            <a:fillRect/>
          </a:stretch>
        </p:blipFill>
        <p:spPr>
          <a:xfrm>
            <a:off x="6187440" y="1399455"/>
            <a:ext cx="5374640" cy="2482978"/>
          </a:xfrm>
          <a:prstGeom prst="rect">
            <a:avLst/>
          </a:prstGeom>
        </p:spPr>
      </p:pic>
      <p:sp>
        <p:nvSpPr>
          <p:cNvPr id="20" name="文本框 19"/>
          <p:cNvSpPr txBox="1"/>
          <p:nvPr/>
        </p:nvSpPr>
        <p:spPr>
          <a:xfrm>
            <a:off x="725326" y="3186608"/>
            <a:ext cx="4033520" cy="400110"/>
          </a:xfrm>
          <a:prstGeom prst="rect">
            <a:avLst/>
          </a:prstGeom>
          <a:noFill/>
        </p:spPr>
        <p:txBody>
          <a:bodyPr wrap="square" rtlCol="0">
            <a:spAutoFit/>
          </a:bodyPr>
          <a:lstStyle/>
          <a:p>
            <a:pPr algn="ctr"/>
            <a:r>
              <a:rPr lang="zh-CN" altLang="en-US" sz="2000" dirty="0">
                <a:latin typeface="Times New Roman" panose="02020603050405020304" pitchFamily="18" charset="0"/>
                <a:ea typeface="黑体" panose="02010609060101010101" charset="-122"/>
                <a:cs typeface="Times New Roman" panose="02020603050405020304" pitchFamily="18" charset="0"/>
              </a:rPr>
              <a:t>图</a:t>
            </a:r>
            <a:r>
              <a:rPr lang="en-US" altLang="zh-CN" sz="2000">
                <a:latin typeface="Times New Roman" panose="02020603050405020304" pitchFamily="18" charset="0"/>
                <a:ea typeface="黑体" panose="02010609060101010101" charset="-122"/>
                <a:cs typeface="Times New Roman" panose="02020603050405020304" pitchFamily="18" charset="0"/>
              </a:rPr>
              <a:t>3.3 </a:t>
            </a:r>
            <a:r>
              <a:rPr lang="zh-CN" altLang="en-US" sz="2000" dirty="0">
                <a:latin typeface="Times New Roman" panose="02020603050405020304" pitchFamily="18" charset="0"/>
                <a:ea typeface="黑体" panose="02010609060101010101" charset="-122"/>
                <a:cs typeface="Times New Roman" panose="02020603050405020304" pitchFamily="18" charset="0"/>
              </a:rPr>
              <a:t>示例数据库表</a:t>
            </a:r>
            <a:endParaRPr lang="zh-CN" altLang="en-US" sz="2000" dirty="0">
              <a:latin typeface="Times New Roman" panose="02020603050405020304" pitchFamily="18" charset="0"/>
              <a:ea typeface="黑体" panose="02010609060101010101" charset="-122"/>
              <a:cs typeface="Times New Roman" panose="02020603050405020304" pitchFamily="18" charset="0"/>
            </a:endParaRPr>
          </a:p>
        </p:txBody>
      </p:sp>
      <p:grpSp>
        <p:nvGrpSpPr>
          <p:cNvPr id="25" name="组合 24"/>
          <p:cNvGrpSpPr/>
          <p:nvPr/>
        </p:nvGrpSpPr>
        <p:grpSpPr>
          <a:xfrm>
            <a:off x="2550160" y="3714784"/>
            <a:ext cx="1029888" cy="636269"/>
            <a:chOff x="2550160" y="3790993"/>
            <a:chExt cx="1029888" cy="636269"/>
          </a:xfrm>
        </p:grpSpPr>
        <p:sp>
          <p:nvSpPr>
            <p:cNvPr id="21" name="箭头: 下 20"/>
            <p:cNvSpPr/>
            <p:nvPr/>
          </p:nvSpPr>
          <p:spPr bwMode="auto">
            <a:xfrm>
              <a:off x="2550160" y="3790993"/>
              <a:ext cx="264160" cy="636269"/>
            </a:xfrm>
            <a:prstGeom prst="downArrow">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22" name="文本框 21"/>
            <p:cNvSpPr txBox="1"/>
            <p:nvPr/>
          </p:nvSpPr>
          <p:spPr>
            <a:xfrm>
              <a:off x="2814320" y="3882433"/>
              <a:ext cx="765728" cy="400110"/>
            </a:xfrm>
            <a:prstGeom prst="rect">
              <a:avLst/>
            </a:prstGeom>
            <a:noFill/>
          </p:spPr>
          <p:txBody>
            <a:bodyPr wrap="square" rtlCol="0">
              <a:spAutoFit/>
            </a:bodyPr>
            <a:lstStyle/>
            <a:p>
              <a:pPr algn="ctr"/>
              <a:r>
                <a:rPr lang="zh-CN" altLang="en-US" sz="2000" dirty="0">
                  <a:latin typeface="Times New Roman" panose="02020603050405020304" pitchFamily="18" charset="0"/>
                  <a:ea typeface="黑体" panose="02010609060101010101" charset="-122"/>
                  <a:cs typeface="Times New Roman" panose="02020603050405020304" pitchFamily="18" charset="0"/>
                </a:rPr>
                <a:t>映射</a:t>
              </a:r>
              <a:endParaRPr lang="zh-CN" altLang="en-US" sz="2000" dirty="0">
                <a:latin typeface="Times New Roman" panose="02020603050405020304" pitchFamily="18" charset="0"/>
                <a:ea typeface="黑体" panose="02010609060101010101" charset="-122"/>
                <a:cs typeface="Times New Roman" panose="02020603050405020304" pitchFamily="18" charset="0"/>
              </a:endParaRPr>
            </a:p>
          </p:txBody>
        </p:sp>
      </p:grpSp>
      <p:grpSp>
        <p:nvGrpSpPr>
          <p:cNvPr id="24" name="组合 23"/>
          <p:cNvGrpSpPr/>
          <p:nvPr/>
        </p:nvGrpSpPr>
        <p:grpSpPr>
          <a:xfrm>
            <a:off x="261555" y="4518693"/>
            <a:ext cx="5105529" cy="1555830"/>
            <a:chOff x="261555" y="4620302"/>
            <a:chExt cx="5105529" cy="1555830"/>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4016" r="9442"/>
            <a:stretch>
              <a:fillRect/>
            </a:stretch>
          </p:blipFill>
          <p:spPr>
            <a:xfrm>
              <a:off x="261555" y="4620302"/>
              <a:ext cx="5105529" cy="1555830"/>
            </a:xfrm>
            <a:prstGeom prst="rect">
              <a:avLst/>
            </a:prstGeom>
          </p:spPr>
        </p:pic>
        <p:sp>
          <p:nvSpPr>
            <p:cNvPr id="23" name="矩形: 圆角 22"/>
            <p:cNvSpPr/>
            <p:nvPr/>
          </p:nvSpPr>
          <p:spPr bwMode="auto">
            <a:xfrm>
              <a:off x="261555" y="4620302"/>
              <a:ext cx="4860778" cy="400110"/>
            </a:xfrm>
            <a:prstGeom prst="round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grpSp>
      <p:sp>
        <p:nvSpPr>
          <p:cNvPr id="28" name="文本框 27"/>
          <p:cNvSpPr txBox="1"/>
          <p:nvPr/>
        </p:nvSpPr>
        <p:spPr>
          <a:xfrm>
            <a:off x="6187440" y="3860677"/>
            <a:ext cx="3515108" cy="57624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创建</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R2RML</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视图：</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cxnSp>
        <p:nvCxnSpPr>
          <p:cNvPr id="6" name="直接箭头连接符 5"/>
          <p:cNvCxnSpPr/>
          <p:nvPr/>
        </p:nvCxnSpPr>
        <p:spPr bwMode="auto">
          <a:xfrm flipH="1">
            <a:off x="4500880" y="2479040"/>
            <a:ext cx="1686560" cy="1872013"/>
          </a:xfrm>
          <a:prstGeom prst="straightConnector1">
            <a:avLst/>
          </a:prstGeom>
          <a:ln>
            <a:solidFill>
              <a:srgbClr val="FF0000"/>
            </a:solidFill>
            <a:headEnd type="none" w="med" len="med"/>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transition spd="med">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fld>
            <a:endParaRPr kumimoji="0" lang="zh-CN" altLang="en-US" sz="1800" b="1" i="1"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853440" y="345440"/>
            <a:ext cx="62280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R2RML</a:t>
            </a:r>
            <a:endParaRPr kumimoji="0" lang="zh-CN"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4837" r="8340"/>
          <a:stretch>
            <a:fillRect/>
          </a:stretch>
        </p:blipFill>
        <p:spPr>
          <a:xfrm>
            <a:off x="6401118" y="2260809"/>
            <a:ext cx="5105529" cy="2152761"/>
          </a:xfrm>
          <a:prstGeom prst="rect">
            <a:avLst/>
          </a:prstGeom>
        </p:spPr>
      </p:pic>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4482" r="8882"/>
          <a:stretch>
            <a:fillRect/>
          </a:stretch>
        </p:blipFill>
        <p:spPr>
          <a:xfrm>
            <a:off x="503109" y="2353868"/>
            <a:ext cx="5105529" cy="3003704"/>
          </a:xfrm>
          <a:prstGeom prst="rect">
            <a:avLst/>
          </a:prstGeom>
        </p:spPr>
      </p:pic>
      <p:sp>
        <p:nvSpPr>
          <p:cNvPr id="9" name="文本框 8"/>
          <p:cNvSpPr txBox="1"/>
          <p:nvPr/>
        </p:nvSpPr>
        <p:spPr>
          <a:xfrm>
            <a:off x="416560" y="1598055"/>
            <a:ext cx="4815840" cy="57624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DEPT</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表数据转换的</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R2RML</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映射：</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10" name="文本框 9"/>
          <p:cNvSpPr txBox="1"/>
          <p:nvPr/>
        </p:nvSpPr>
        <p:spPr>
          <a:xfrm>
            <a:off x="6401118" y="1598055"/>
            <a:ext cx="4815840" cy="57624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将</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EMP</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和</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DEPT</a:t>
            </a: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表的连接：</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965" y="4626130"/>
            <a:ext cx="5816145" cy="1561203"/>
          </a:xfrm>
          <a:prstGeom prst="rect">
            <a:avLst/>
          </a:prstGeom>
        </p:spPr>
      </p:pic>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l="4016" r="9442"/>
          <a:stretch>
            <a:fillRect/>
          </a:stretch>
        </p:blipFill>
        <p:spPr>
          <a:xfrm>
            <a:off x="3703508" y="139092"/>
            <a:ext cx="5105529" cy="1555830"/>
          </a:xfrm>
          <a:prstGeom prst="rect">
            <a:avLst/>
          </a:prstGeom>
        </p:spPr>
      </p:pic>
      <p:sp>
        <p:nvSpPr>
          <p:cNvPr id="8" name="矩形: 圆角 7"/>
          <p:cNvSpPr/>
          <p:nvPr/>
        </p:nvSpPr>
        <p:spPr bwMode="auto">
          <a:xfrm>
            <a:off x="3703508" y="991771"/>
            <a:ext cx="5105529" cy="703151"/>
          </a:xfrm>
          <a:prstGeom prst="round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cxnSp>
        <p:nvCxnSpPr>
          <p:cNvPr id="19" name="直接箭头连接符 18"/>
          <p:cNvCxnSpPr/>
          <p:nvPr/>
        </p:nvCxnSpPr>
        <p:spPr bwMode="auto">
          <a:xfrm flipV="1">
            <a:off x="2367280" y="1524000"/>
            <a:ext cx="1229360" cy="829868"/>
          </a:xfrm>
          <a:prstGeom prst="straightConnector1">
            <a:avLst/>
          </a:prstGeom>
          <a:solidFill>
            <a:schemeClr val="accent1"/>
          </a:solidFill>
          <a:ln w="9525" cap="flat" cmpd="sng" algn="ctr">
            <a:solidFill>
              <a:srgbClr val="FF0000"/>
            </a:solidFill>
            <a:prstDash val="solid"/>
            <a:round/>
            <a:headEnd type="none" w="med" len="med"/>
            <a:tailEnd type="triangle"/>
          </a:ln>
        </p:spPr>
      </p:cxnSp>
      <p:sp>
        <p:nvSpPr>
          <p:cNvPr id="20" name="矩形: 圆角 19"/>
          <p:cNvSpPr/>
          <p:nvPr/>
        </p:nvSpPr>
        <p:spPr bwMode="auto">
          <a:xfrm>
            <a:off x="3703508" y="471638"/>
            <a:ext cx="5105529" cy="433627"/>
          </a:xfrm>
          <a:prstGeom prst="round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cxnSp>
        <p:nvCxnSpPr>
          <p:cNvPr id="22" name="直接箭头连接符 21"/>
          <p:cNvCxnSpPr/>
          <p:nvPr/>
        </p:nvCxnSpPr>
        <p:spPr bwMode="auto">
          <a:xfrm flipH="1" flipV="1">
            <a:off x="8893743" y="798897"/>
            <a:ext cx="2011680" cy="1375406"/>
          </a:xfrm>
          <a:prstGeom prst="straightConnector1">
            <a:avLst/>
          </a:prstGeom>
          <a:solidFill>
            <a:schemeClr val="accent1"/>
          </a:solidFill>
          <a:ln w="9525" cap="flat" cmpd="sng" algn="ctr">
            <a:solidFill>
              <a:srgbClr val="FF0000"/>
            </a:solidFill>
            <a:prstDash val="solid"/>
            <a:round/>
            <a:headEnd type="none" w="med" len="med"/>
            <a:tailEnd type="triangle"/>
          </a:ln>
        </p:spPr>
      </p:cxn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组合 14"/>
          <p:cNvGrpSpPr/>
          <p:nvPr/>
        </p:nvGrpSpPr>
        <p:grpSpPr>
          <a:xfrm>
            <a:off x="-7327" y="1376772"/>
            <a:ext cx="6096000" cy="4104456"/>
            <a:chOff x="-8121" y="1376772"/>
            <a:chExt cx="6096000" cy="4104456"/>
          </a:xfrm>
          <a:solidFill>
            <a:schemeClr val="tx2"/>
          </a:solidFill>
        </p:grpSpPr>
        <p:sp>
          <p:nvSpPr>
            <p:cNvPr id="2" name="矩形 1"/>
            <p:cNvSpPr/>
            <p:nvPr/>
          </p:nvSpPr>
          <p:spPr>
            <a:xfrm>
              <a:off x="-8121" y="1376772"/>
              <a:ext cx="6096000" cy="41044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9" name="组合 8"/>
            <p:cNvGrpSpPr/>
            <p:nvPr/>
          </p:nvGrpSpPr>
          <p:grpSpPr>
            <a:xfrm>
              <a:off x="784538" y="2158504"/>
              <a:ext cx="4287673" cy="523220"/>
              <a:chOff x="784538" y="2117273"/>
              <a:chExt cx="4287673" cy="523220"/>
            </a:xfrm>
            <a:grpFill/>
          </p:grpSpPr>
          <p:grpSp>
            <p:nvGrpSpPr>
              <p:cNvPr id="6" name="组合 5"/>
              <p:cNvGrpSpPr/>
              <p:nvPr/>
            </p:nvGrpSpPr>
            <p:grpSpPr>
              <a:xfrm>
                <a:off x="784538" y="2117273"/>
                <a:ext cx="4287673" cy="523220"/>
                <a:chOff x="164498" y="1811195"/>
                <a:chExt cx="4287673" cy="523220"/>
              </a:xfrm>
              <a:grpFill/>
            </p:grpSpPr>
            <p:sp>
              <p:nvSpPr>
                <p:cNvPr id="3" name="TextBox 40"/>
                <p:cNvSpPr txBox="1"/>
                <p:nvPr/>
              </p:nvSpPr>
              <p:spPr>
                <a:xfrm>
                  <a:off x="164498" y="1811195"/>
                  <a:ext cx="2428374" cy="523220"/>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rPr>
                    <a:t>第四章</a:t>
                  </a:r>
                  <a:endParaRPr kumimoji="0" lang="zh-CN" altLang="en-US" sz="2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4" name="TextBox 40"/>
                <p:cNvSpPr txBox="1"/>
                <p:nvPr/>
              </p:nvSpPr>
              <p:spPr>
                <a:xfrm>
                  <a:off x="2318891" y="1892312"/>
                  <a:ext cx="2133280" cy="369332"/>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pt-BR" altLang="zh-CN"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cs typeface="+mn-cs"/>
                    </a:rPr>
                    <a:t>Chapter  </a:t>
                  </a:r>
                  <a:r>
                    <a:rPr kumimoji="0" lang="en-US" altLang="zh-CN"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cs typeface="+mn-cs"/>
                    </a:rPr>
                    <a:t>4</a:t>
                  </a:r>
                  <a:endParaRPr kumimoji="0" lang="en-US" altLang="zh-CN"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cs typeface="+mn-cs"/>
                  </a:endParaRPr>
                </a:p>
              </p:txBody>
            </p:sp>
          </p:grpSp>
          <p:cxnSp>
            <p:nvCxnSpPr>
              <p:cNvPr id="8" name="直接连接符 7"/>
              <p:cNvCxnSpPr/>
              <p:nvPr/>
            </p:nvCxnSpPr>
            <p:spPr>
              <a:xfrm>
                <a:off x="3039879" y="2162950"/>
                <a:ext cx="0" cy="369332"/>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683590" y="2737707"/>
              <a:ext cx="4510682" cy="1489685"/>
              <a:chOff x="784538" y="2894735"/>
              <a:chExt cx="4510682" cy="1489685"/>
            </a:xfrm>
            <a:grpFill/>
          </p:grpSpPr>
          <p:sp>
            <p:nvSpPr>
              <p:cNvPr id="5" name="TextBox 40"/>
              <p:cNvSpPr txBox="1"/>
              <p:nvPr/>
            </p:nvSpPr>
            <p:spPr>
              <a:xfrm>
                <a:off x="784538" y="2967190"/>
                <a:ext cx="4510682" cy="1323439"/>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rPr>
                  <a:t>面向半结构化数据的知识抽取</a:t>
                </a:r>
                <a:endParaRPr kumimoji="0" lang="zh-CN" altLang="en-US" sz="4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cxnSp>
            <p:nvCxnSpPr>
              <p:cNvPr id="11" name="直接连接符 10"/>
              <p:cNvCxnSpPr/>
              <p:nvPr/>
            </p:nvCxnSpPr>
            <p:spPr>
              <a:xfrm>
                <a:off x="1148967" y="4384420"/>
                <a:ext cx="3672408"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203675" y="2894735"/>
                <a:ext cx="3672408"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4" name="TextBox 40"/>
          <p:cNvSpPr txBox="1"/>
          <p:nvPr/>
        </p:nvSpPr>
        <p:spPr>
          <a:xfrm>
            <a:off x="6441857" y="1950102"/>
            <a:ext cx="5418943" cy="2536400"/>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lang="zh-CN" altLang="en-US" dirty="0">
                <a:solidFill>
                  <a:srgbClr val="0070C0"/>
                </a:solidFill>
                <a:latin typeface="思源黑体 CN Normal" panose="020B0400000000000000" pitchFamily="34" charset="-122"/>
                <a:ea typeface="思源黑体 CN Normal" panose="020B0400000000000000" pitchFamily="34" charset="-122"/>
              </a:rPr>
              <a:t>半</a:t>
            </a:r>
            <a:r>
              <a:rPr kumimoji="0" lang="zh-CN" altLang="en-US" sz="1800" b="0" i="0" u="none" strike="noStrike" kern="1200" cap="none" spc="0" normalizeH="0" baseline="0" noProof="0" dirty="0">
                <a:ln>
                  <a:noFill/>
                </a:ln>
                <a:solidFill>
                  <a:srgbClr val="0070C0"/>
                </a:solidFill>
                <a:effectLst/>
                <a:uLnTx/>
                <a:uFillTx/>
                <a:latin typeface="思源黑体 CN Normal" panose="020B0400000000000000" pitchFamily="34" charset="-122"/>
                <a:ea typeface="思源黑体 CN Normal" panose="020B0400000000000000" pitchFamily="34" charset="-122"/>
                <a:cs typeface="+mn-cs"/>
              </a:rPr>
              <a:t>结构化数据</a:t>
            </a:r>
            <a:endParaRPr kumimoji="0" lang="en-US" altLang="zh-CN" sz="1800" b="0" i="0" u="none" strike="noStrike" kern="1200" cap="none" spc="0" normalizeH="0" baseline="0" noProof="0" dirty="0">
              <a:ln>
                <a:noFill/>
              </a:ln>
              <a:solidFill>
                <a:srgbClr val="0070C0"/>
              </a:solidFill>
              <a:effectLst/>
              <a:uLnTx/>
              <a:uFillTx/>
              <a:latin typeface="思源黑体 CN Normal" panose="020B0400000000000000" pitchFamily="34" charset="-122"/>
              <a:ea typeface="思源黑体 CN Normal" panose="020B0400000000000000"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endParaRPr kumimoji="0" lang="en-US" altLang="zh-CN" sz="1800" b="0" i="0" u="none" strike="noStrike" kern="1200" cap="none" spc="0" normalizeH="0" baseline="0" noProof="0" dirty="0">
              <a:ln>
                <a:noFill/>
              </a:ln>
              <a:solidFill>
                <a:srgbClr val="0070C0"/>
              </a:solidFill>
              <a:effectLst/>
              <a:uLnTx/>
              <a:uFillTx/>
              <a:latin typeface="思源黑体 CN Normal" panose="020B0400000000000000" pitchFamily="34" charset="-122"/>
              <a:ea typeface="思源黑体 CN Normal" panose="020B0400000000000000"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rgbClr val="0070C0"/>
                </a:solidFill>
                <a:effectLst/>
                <a:uLnTx/>
                <a:uFillTx/>
                <a:latin typeface="思源黑体 CN Normal" panose="020B0400000000000000" pitchFamily="34" charset="-122"/>
                <a:ea typeface="思源黑体 CN Normal" panose="020B0400000000000000" pitchFamily="34" charset="-122"/>
                <a:cs typeface="+mn-cs"/>
              </a:rPr>
              <a:t>面向百科类数据的知识抽取</a:t>
            </a:r>
            <a:endParaRPr kumimoji="0" lang="en-US" altLang="zh-CN" sz="1800" b="0" i="0" u="none" strike="noStrike" kern="1200" cap="none" spc="0" normalizeH="0" baseline="0" noProof="0" dirty="0">
              <a:ln>
                <a:noFill/>
              </a:ln>
              <a:solidFill>
                <a:srgbClr val="0070C0"/>
              </a:solidFill>
              <a:effectLst/>
              <a:uLnTx/>
              <a:uFillTx/>
              <a:latin typeface="思源黑体 CN Normal" panose="020B0400000000000000" pitchFamily="34" charset="-122"/>
              <a:ea typeface="思源黑体 CN Normal" panose="020B0400000000000000"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endParaRPr kumimoji="0" lang="en-US" altLang="zh-CN" sz="1800" b="0" i="0" u="none" strike="noStrike" kern="1200" cap="none" spc="0" normalizeH="0" baseline="0" noProof="0" dirty="0">
              <a:ln>
                <a:noFill/>
              </a:ln>
              <a:solidFill>
                <a:srgbClr val="0070C0"/>
              </a:solidFill>
              <a:effectLst/>
              <a:uLnTx/>
              <a:uFillTx/>
              <a:latin typeface="思源黑体 CN Normal" panose="020B0400000000000000" pitchFamily="34" charset="-122"/>
              <a:ea typeface="思源黑体 CN Normal" panose="020B0400000000000000"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rgbClr val="0070C0"/>
                </a:solidFill>
                <a:effectLst/>
                <a:uLnTx/>
                <a:uFillTx/>
                <a:latin typeface="思源黑体 CN Normal" panose="020B0400000000000000" pitchFamily="34" charset="-122"/>
                <a:ea typeface="思源黑体 CN Normal" panose="020B0400000000000000" pitchFamily="34" charset="-122"/>
                <a:cs typeface="+mn-cs"/>
              </a:rPr>
              <a:t>面向</a:t>
            </a:r>
            <a:r>
              <a:rPr kumimoji="0" lang="en-US" altLang="zh-CN" sz="1800" b="0" i="0" u="none" strike="noStrike" kern="1200" cap="none" spc="0" normalizeH="0" baseline="0" noProof="0" dirty="0">
                <a:ln>
                  <a:noFill/>
                </a:ln>
                <a:solidFill>
                  <a:srgbClr val="0070C0"/>
                </a:solidFill>
                <a:effectLst/>
                <a:uLnTx/>
                <a:uFillTx/>
                <a:latin typeface="思源黑体 CN Normal" panose="020B0400000000000000" pitchFamily="34" charset="-122"/>
                <a:ea typeface="思源黑体 CN Normal" panose="020B0400000000000000" pitchFamily="34" charset="-122"/>
                <a:cs typeface="+mn-cs"/>
              </a:rPr>
              <a:t>web</a:t>
            </a:r>
            <a:r>
              <a:rPr kumimoji="0" lang="zh-CN" altLang="en-US" sz="1800" b="0" i="0" u="none" strike="noStrike" kern="1200" cap="none" spc="0" normalizeH="0" baseline="0" noProof="0" dirty="0">
                <a:ln>
                  <a:noFill/>
                </a:ln>
                <a:solidFill>
                  <a:srgbClr val="0070C0"/>
                </a:solidFill>
                <a:effectLst/>
                <a:uLnTx/>
                <a:uFillTx/>
                <a:latin typeface="思源黑体 CN Normal" panose="020B0400000000000000" pitchFamily="34" charset="-122"/>
                <a:ea typeface="思源黑体 CN Normal" panose="020B0400000000000000" pitchFamily="34" charset="-122"/>
                <a:cs typeface="+mn-cs"/>
              </a:rPr>
              <a:t>网页的知识抽取</a:t>
            </a:r>
            <a:endParaRPr kumimoji="0" lang="en-US" altLang="zh-CN" sz="1800" b="0" i="0" u="none" strike="noStrike" kern="1200" cap="none" spc="0" normalizeH="0" baseline="0" noProof="0" dirty="0">
              <a:ln>
                <a:noFill/>
              </a:ln>
              <a:solidFill>
                <a:srgbClr val="0070C0"/>
              </a:solidFill>
              <a:effectLst/>
              <a:uLnTx/>
              <a:uFillTx/>
              <a:latin typeface="思源黑体 CN Normal" panose="020B0400000000000000" pitchFamily="34" charset="-122"/>
              <a:ea typeface="思源黑体 CN Normal" panose="020B0400000000000000"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70C0"/>
              </a:solidFill>
              <a:effectLst/>
              <a:uLnTx/>
              <a:uFillTx/>
              <a:latin typeface="思源黑体 CN Normal" panose="020B0400000000000000" pitchFamily="34" charset="-122"/>
              <a:ea typeface="思源黑体 CN Normal" panose="020B0400000000000000" pitchFamily="34" charset="-122"/>
              <a:cs typeface="+mn-cs"/>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06423" y="3191"/>
            <a:ext cx="1484784" cy="148478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fld>
            <a:endParaRPr kumimoji="0" lang="zh-CN" altLang="en-US" sz="1800" b="1" i="1"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853440" y="345440"/>
            <a:ext cx="62280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srgbClr val="000000"/>
                </a:solidFill>
                <a:latin typeface="Times New Roman" panose="02020603050405020304" pitchFamily="18" charset="0"/>
                <a:ea typeface="黑体" panose="02010609060101010101" charset="-122"/>
                <a:cs typeface="Times New Roman" panose="02020603050405020304" pitchFamily="18" charset="0"/>
              </a:rPr>
              <a:t>半</a:t>
            </a:r>
            <a:r>
              <a:rPr kumimoji="0" lang="zh-CN"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结构化数据</a:t>
            </a:r>
            <a:endParaRPr kumimoji="0" lang="zh-CN"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8" name="文本框 7"/>
          <p:cNvSpPr txBox="1"/>
          <p:nvPr/>
        </p:nvSpPr>
        <p:spPr>
          <a:xfrm>
            <a:off x="426972" y="1159650"/>
            <a:ext cx="10850628" cy="224196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rPr>
              <a:t>半结构化数据是一种特殊的结构化数据信息，这种形式的数据不符合关系数据库或者其他形式的数据表形式结构，但又包含标签或者其他标记来分离语义元素并保持记录和数据字段的层次结构。</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2400" dirty="0">
                <a:solidFill>
                  <a:srgbClr val="000000"/>
                </a:solidFill>
                <a:latin typeface="Times New Roman" panose="02020603050405020304" pitchFamily="18" charset="0"/>
                <a:ea typeface="黑体" panose="02010609060101010101" charset="-122"/>
                <a:cs typeface="Times New Roman" panose="02020603050405020304" pitchFamily="18" charset="0"/>
              </a:rPr>
              <a:t>包括视频、音频、图片、图像、文档、文本等形式。</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56190" y="3996426"/>
            <a:ext cx="3139488" cy="1667853"/>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6323" y="3996425"/>
            <a:ext cx="3224637" cy="1667853"/>
          </a:xfrm>
          <a:prstGeom prst="rect">
            <a:avLst/>
          </a:prstGeom>
        </p:spPr>
      </p:pic>
    </p:spTree>
  </p:cSld>
  <p:clrMapOvr>
    <a:masterClrMapping/>
  </p:clrMapOvr>
  <p:transition spd="med">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rPr>
            </a:fld>
            <a:endParaRPr kumimoji="0" lang="zh-CN" altLang="en-US" sz="1800" b="1" i="1" u="none" strike="noStrike" kern="120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2" name="文本框 1"/>
          <p:cNvSpPr txBox="1"/>
          <p:nvPr/>
        </p:nvSpPr>
        <p:spPr>
          <a:xfrm>
            <a:off x="853440" y="345440"/>
            <a:ext cx="6228080" cy="646331"/>
          </a:xfrm>
          <a:prstGeom prst="rect">
            <a:avLst/>
          </a:prstGeom>
          <a:noFill/>
        </p:spPr>
        <p:txBody>
          <a:bodyPr wrap="square" rtlCol="0">
            <a:spAutoFit/>
          </a:bodyPr>
          <a:lstStyle/>
          <a:p>
            <a:r>
              <a:rPr lang="zh-CN" altLang="en-US" sz="3600" dirty="0">
                <a:latin typeface="Times New Roman" panose="02020603050405020304" pitchFamily="18" charset="0"/>
                <a:ea typeface="黑体" panose="02010609060101010101" charset="-122"/>
                <a:cs typeface="Times New Roman" panose="02020603050405020304" pitchFamily="18" charset="0"/>
              </a:rPr>
              <a:t>面向百科类数据的知识抽取</a:t>
            </a:r>
            <a:endParaRPr lang="zh-CN" altLang="en-US" sz="3600" dirty="0">
              <a:latin typeface="Times New Roman" panose="02020603050405020304" pitchFamily="18" charset="0"/>
              <a:ea typeface="黑体" panose="02010609060101010101" charset="-122"/>
              <a:cs typeface="Times New Roman" panose="02020603050405020304" pitchFamily="18"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5144" y="1301016"/>
            <a:ext cx="5313176" cy="3989845"/>
          </a:xfrm>
          <a:prstGeom prst="rect">
            <a:avLst/>
          </a:prstGeom>
        </p:spPr>
      </p:pic>
      <p:sp>
        <p:nvSpPr>
          <p:cNvPr id="8" name="文本框 7"/>
          <p:cNvSpPr txBox="1"/>
          <p:nvPr/>
        </p:nvSpPr>
        <p:spPr>
          <a:xfrm>
            <a:off x="934972" y="5497970"/>
            <a:ext cx="4033520" cy="400110"/>
          </a:xfrm>
          <a:prstGeom prst="rect">
            <a:avLst/>
          </a:prstGeom>
          <a:noFill/>
        </p:spPr>
        <p:txBody>
          <a:bodyPr wrap="square" rtlCol="0">
            <a:spAutoFit/>
          </a:bodyPr>
          <a:lstStyle/>
          <a:p>
            <a:pPr algn="ctr"/>
            <a:r>
              <a:rPr lang="zh-CN" altLang="en-US" sz="2000" dirty="0">
                <a:latin typeface="Times New Roman" panose="02020603050405020304" pitchFamily="18" charset="0"/>
                <a:ea typeface="黑体" panose="02010609060101010101" charset="-122"/>
                <a:cs typeface="Times New Roman" panose="02020603050405020304" pitchFamily="18" charset="0"/>
              </a:rPr>
              <a:t>图</a:t>
            </a:r>
            <a:r>
              <a:rPr lang="en-US" altLang="zh-CN" sz="2000" dirty="0">
                <a:latin typeface="Times New Roman" panose="02020603050405020304" pitchFamily="18" charset="0"/>
                <a:ea typeface="黑体" panose="02010609060101010101" charset="-122"/>
                <a:cs typeface="Times New Roman" panose="02020603050405020304" pitchFamily="18" charset="0"/>
              </a:rPr>
              <a:t>4.1 </a:t>
            </a:r>
            <a:r>
              <a:rPr lang="zh-CN" altLang="en-US" sz="2000" dirty="0">
                <a:latin typeface="Times New Roman" panose="02020603050405020304" pitchFamily="18" charset="0"/>
                <a:ea typeface="黑体" panose="02010609060101010101" charset="-122"/>
                <a:cs typeface="Times New Roman" panose="02020603050405020304" pitchFamily="18" charset="0"/>
              </a:rPr>
              <a:t>维基百科词条页面结构</a:t>
            </a:r>
            <a:endParaRPr lang="zh-CN" altLang="en-US" sz="2000" dirty="0">
              <a:latin typeface="Times New Roman" panose="02020603050405020304" pitchFamily="18" charset="0"/>
              <a:ea typeface="黑体" panose="02010609060101010101" charset="-122"/>
              <a:cs typeface="Times New Roman" panose="02020603050405020304" pitchFamily="18" charset="0"/>
            </a:endParaRPr>
          </a:p>
        </p:txBody>
      </p:sp>
      <p:grpSp>
        <p:nvGrpSpPr>
          <p:cNvPr id="16" name="组合 15"/>
          <p:cNvGrpSpPr/>
          <p:nvPr/>
        </p:nvGrpSpPr>
        <p:grpSpPr>
          <a:xfrm>
            <a:off x="6664960" y="2261771"/>
            <a:ext cx="4155440" cy="2326829"/>
            <a:chOff x="6725920" y="1615440"/>
            <a:chExt cx="4155440" cy="2326829"/>
          </a:xfrm>
        </p:grpSpPr>
        <p:sp>
          <p:nvSpPr>
            <p:cNvPr id="11" name="矩形: 圆角 10"/>
            <p:cNvSpPr/>
            <p:nvPr/>
          </p:nvSpPr>
          <p:spPr bwMode="auto">
            <a:xfrm>
              <a:off x="6725920" y="1615440"/>
              <a:ext cx="4155440" cy="646331"/>
            </a:xfrm>
            <a:prstGeom prst="round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a:ln>
                    <a:noFill/>
                  </a:ln>
                  <a:solidFill>
                    <a:srgbClr val="000000"/>
                  </a:solidFill>
                  <a:effectLst/>
                  <a:latin typeface="Times New Roman" panose="02020603050405020304" pitchFamily="18" charset="0"/>
                  <a:ea typeface="黑体" panose="02010609060101010101" charset="-122"/>
                  <a:cs typeface="Times New Roman" panose="02020603050405020304" pitchFamily="18" charset="0"/>
                  <a:sym typeface="Calibri" panose="020F0502020204030204" pitchFamily="34" charset="0"/>
                </a:rPr>
                <a:t>基于百科数据构建知识图谱</a:t>
              </a:r>
              <a:endParaRPr kumimoji="0" lang="zh-CN" altLang="en-US" sz="2400" b="0" i="0" u="none" strike="noStrike" cap="none" normalizeH="0" baseline="0" dirty="0">
                <a:ln>
                  <a:noFill/>
                </a:ln>
                <a:solidFill>
                  <a:srgbClr val="000000"/>
                </a:solidFill>
                <a:effectLst/>
                <a:latin typeface="Times New Roman" panose="02020603050405020304" pitchFamily="18" charset="0"/>
                <a:ea typeface="黑体" panose="02010609060101010101" charset="-122"/>
                <a:cs typeface="Times New Roman" panose="02020603050405020304" pitchFamily="18" charset="0"/>
                <a:sym typeface="Calibri" panose="020F0502020204030204" pitchFamily="34" charset="0"/>
              </a:endParaRPr>
            </a:p>
          </p:txBody>
        </p:sp>
        <p:sp>
          <p:nvSpPr>
            <p:cNvPr id="12" name="矩形: 圆角 11"/>
            <p:cNvSpPr/>
            <p:nvPr/>
          </p:nvSpPr>
          <p:spPr bwMode="auto">
            <a:xfrm>
              <a:off x="6725920" y="3295938"/>
              <a:ext cx="4155440" cy="646331"/>
            </a:xfrm>
            <a:prstGeom prst="round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a:ln>
                    <a:noFill/>
                  </a:ln>
                  <a:solidFill>
                    <a:srgbClr val="000000"/>
                  </a:solidFill>
                  <a:effectLst/>
                  <a:latin typeface="Times New Roman" panose="02020603050405020304" pitchFamily="18" charset="0"/>
                  <a:ea typeface="黑体" panose="02010609060101010101" charset="-122"/>
                  <a:cs typeface="Times New Roman" panose="02020603050405020304" pitchFamily="18" charset="0"/>
                  <a:sym typeface="Calibri" panose="020F0502020204030204" pitchFamily="34" charset="0"/>
                </a:rPr>
                <a:t>抽取结构化语义信息</a:t>
              </a:r>
              <a:endParaRPr kumimoji="0" lang="zh-CN" altLang="en-US" sz="2400" b="0" i="0" u="none" strike="noStrike" cap="none" normalizeH="0" baseline="0" dirty="0">
                <a:ln>
                  <a:noFill/>
                </a:ln>
                <a:solidFill>
                  <a:srgbClr val="000000"/>
                </a:solidFill>
                <a:effectLst/>
                <a:latin typeface="Times New Roman" panose="02020603050405020304" pitchFamily="18" charset="0"/>
                <a:ea typeface="黑体" panose="02010609060101010101" charset="-122"/>
                <a:cs typeface="Times New Roman" panose="02020603050405020304" pitchFamily="18" charset="0"/>
                <a:sym typeface="Calibri" panose="020F0502020204030204" pitchFamily="34" charset="0"/>
              </a:endParaRPr>
            </a:p>
          </p:txBody>
        </p:sp>
        <p:cxnSp>
          <p:nvCxnSpPr>
            <p:cNvPr id="14" name="直接箭头连接符 13"/>
            <p:cNvCxnSpPr>
              <a:stCxn id="11" idx="2"/>
              <a:endCxn id="12" idx="0"/>
            </p:cNvCxnSpPr>
            <p:nvPr/>
          </p:nvCxnSpPr>
          <p:spPr bwMode="auto">
            <a:xfrm>
              <a:off x="8803640" y="2261771"/>
              <a:ext cx="0" cy="1034167"/>
            </a:xfrm>
            <a:prstGeom prst="straightConnector1">
              <a:avLst/>
            </a:prstGeom>
            <a:solidFill>
              <a:schemeClr val="accent1"/>
            </a:solidFill>
            <a:ln w="19050" cap="flat" cmpd="sng" algn="ctr">
              <a:solidFill>
                <a:schemeClr val="tx1"/>
              </a:solidFill>
              <a:prstDash val="solid"/>
              <a:round/>
              <a:headEnd type="none" w="med" len="med"/>
              <a:tailEnd type="triangle"/>
            </a:ln>
          </p:spPr>
        </p:cxnSp>
        <p:sp>
          <p:nvSpPr>
            <p:cNvPr id="15" name="文本框 14"/>
            <p:cNvSpPr txBox="1"/>
            <p:nvPr/>
          </p:nvSpPr>
          <p:spPr>
            <a:xfrm>
              <a:off x="8991600" y="2651760"/>
              <a:ext cx="1290319" cy="400110"/>
            </a:xfrm>
            <a:prstGeom prst="rect">
              <a:avLst/>
            </a:prstGeom>
            <a:noFill/>
          </p:spPr>
          <p:txBody>
            <a:bodyPr wrap="square" rtlCol="0">
              <a:spAutoFit/>
            </a:bodyPr>
            <a:lstStyle/>
            <a:p>
              <a:r>
                <a:rPr lang="zh-CN" altLang="en-US" sz="2000" dirty="0">
                  <a:latin typeface="Times New Roman" panose="02020603050405020304" pitchFamily="18" charset="0"/>
                  <a:ea typeface="黑体" panose="02010609060101010101" charset="-122"/>
                  <a:cs typeface="Times New Roman" panose="02020603050405020304" pitchFamily="18" charset="0"/>
                </a:rPr>
                <a:t>关键</a:t>
              </a:r>
              <a:endParaRPr lang="zh-CN" altLang="en-US" sz="2000" dirty="0">
                <a:latin typeface="Times New Roman" panose="02020603050405020304" pitchFamily="18" charset="0"/>
                <a:ea typeface="黑体" panose="02010609060101010101" charset="-122"/>
                <a:cs typeface="Times New Roman" panose="02020603050405020304" pitchFamily="18" charset="0"/>
              </a:endParaRPr>
            </a:p>
          </p:txBody>
        </p:sp>
      </p:grpSp>
    </p:spTree>
  </p:cSld>
  <p:clrMapOvr>
    <a:masterClrMapping/>
  </p:clrMapOvr>
  <p:transition spd="med">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rPr>
            </a:fld>
            <a:endParaRPr kumimoji="0" lang="zh-CN" altLang="en-US" sz="1800" b="1" i="1" u="none" strike="noStrike" kern="120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2" name="文本框 1"/>
          <p:cNvSpPr txBox="1"/>
          <p:nvPr/>
        </p:nvSpPr>
        <p:spPr>
          <a:xfrm>
            <a:off x="853440" y="345440"/>
            <a:ext cx="6228080" cy="646331"/>
          </a:xfrm>
          <a:prstGeom prst="rect">
            <a:avLst/>
          </a:prstGeom>
          <a:noFill/>
        </p:spPr>
        <p:txBody>
          <a:bodyPr wrap="square" rtlCol="0">
            <a:spAutoFit/>
          </a:bodyPr>
          <a:lstStyle/>
          <a:p>
            <a:r>
              <a:rPr lang="zh-CN" altLang="en-US" sz="3600" dirty="0">
                <a:latin typeface="Times New Roman" panose="02020603050405020304" pitchFamily="18" charset="0"/>
                <a:ea typeface="黑体" panose="02010609060101010101" charset="-122"/>
                <a:cs typeface="Times New Roman" panose="02020603050405020304" pitchFamily="18" charset="0"/>
              </a:rPr>
              <a:t>面向百科类数据的知识抽取</a:t>
            </a:r>
            <a:endParaRPr lang="zh-CN" altLang="en-US" sz="3600" dirty="0">
              <a:latin typeface="Times New Roman" panose="02020603050405020304" pitchFamily="18" charset="0"/>
              <a:ea typeface="黑体" panose="02010609060101010101" charset="-122"/>
              <a:cs typeface="Times New Roman" panose="02020603050405020304" pitchFamily="18" charset="0"/>
            </a:endParaRPr>
          </a:p>
        </p:txBody>
      </p:sp>
      <p:sp>
        <p:nvSpPr>
          <p:cNvPr id="3" name="文本框 2"/>
          <p:cNvSpPr txBox="1"/>
          <p:nvPr/>
        </p:nvSpPr>
        <p:spPr>
          <a:xfrm>
            <a:off x="508000" y="1219200"/>
            <a:ext cx="8879840" cy="461665"/>
          </a:xfrm>
          <a:prstGeom prst="rect">
            <a:avLst/>
          </a:prstGeom>
          <a:noFill/>
        </p:spPr>
        <p:txBody>
          <a:bodyPr wrap="square" rtlCol="0">
            <a:spAutoFit/>
          </a:bodyPr>
          <a:lstStyle/>
          <a:p>
            <a:r>
              <a:rPr lang="zh-CN" altLang="en-US" sz="2400" dirty="0">
                <a:latin typeface="Times New Roman" panose="02020603050405020304" pitchFamily="18" charset="0"/>
                <a:ea typeface="黑体" panose="02010609060101010101" charset="-122"/>
                <a:cs typeface="Times New Roman" panose="02020603050405020304" pitchFamily="18" charset="0"/>
              </a:rPr>
              <a:t>基于维基百科已经构建起多个知识图谱，包括 </a:t>
            </a:r>
            <a:r>
              <a:rPr lang="en-US" altLang="zh-CN" sz="2400" dirty="0" err="1">
                <a:latin typeface="Times New Roman" panose="02020603050405020304" pitchFamily="18" charset="0"/>
                <a:ea typeface="黑体" panose="02010609060101010101" charset="-122"/>
                <a:cs typeface="Times New Roman" panose="02020603050405020304" pitchFamily="18" charset="0"/>
              </a:rPr>
              <a:t>DBpedia</a:t>
            </a:r>
            <a:r>
              <a:rPr lang="zh-CN" altLang="en-US" sz="2400" dirty="0">
                <a:latin typeface="Times New Roman" panose="02020603050405020304" pitchFamily="18" charset="0"/>
                <a:ea typeface="黑体" panose="02010609060101010101" charset="-122"/>
                <a:cs typeface="Times New Roman" panose="02020603050405020304" pitchFamily="18" charset="0"/>
              </a:rPr>
              <a:t>和</a:t>
            </a:r>
            <a:r>
              <a:rPr lang="en-US" altLang="zh-CN" sz="2400" dirty="0" err="1">
                <a:latin typeface="Times New Roman" panose="02020603050405020304" pitchFamily="18" charset="0"/>
                <a:ea typeface="黑体" panose="02010609060101010101" charset="-122"/>
                <a:cs typeface="Times New Roman" panose="02020603050405020304" pitchFamily="18" charset="0"/>
              </a:rPr>
              <a:t>Yago</a:t>
            </a:r>
            <a:r>
              <a:rPr lang="zh-CN" altLang="en-US" sz="2400" dirty="0">
                <a:latin typeface="Times New Roman" panose="02020603050405020304" pitchFamily="18" charset="0"/>
                <a:ea typeface="黑体" panose="02010609060101010101" charset="-122"/>
                <a:cs typeface="Times New Roman" panose="02020603050405020304" pitchFamily="18" charset="0"/>
              </a:rPr>
              <a:t>等。</a:t>
            </a:r>
            <a:endParaRPr lang="zh-CN" altLang="en-US" sz="2400" dirty="0">
              <a:latin typeface="Times New Roman" panose="02020603050405020304" pitchFamily="18" charset="0"/>
              <a:ea typeface="黑体" panose="02010609060101010101" charset="-122"/>
              <a:cs typeface="Times New Roman" panose="02020603050405020304" pitchFamily="18"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8000" y="1680865"/>
            <a:ext cx="4686541" cy="4165814"/>
          </a:xfrm>
          <a:prstGeom prst="rect">
            <a:avLst/>
          </a:prstGeom>
        </p:spPr>
      </p:pic>
      <p:sp>
        <p:nvSpPr>
          <p:cNvPr id="7" name="文本框 6"/>
          <p:cNvSpPr txBox="1"/>
          <p:nvPr/>
        </p:nvSpPr>
        <p:spPr>
          <a:xfrm>
            <a:off x="575556" y="5846679"/>
            <a:ext cx="4551428" cy="400110"/>
          </a:xfrm>
          <a:prstGeom prst="rect">
            <a:avLst/>
          </a:prstGeom>
          <a:noFill/>
        </p:spPr>
        <p:txBody>
          <a:bodyPr wrap="square" rtlCol="0">
            <a:spAutoFit/>
          </a:bodyPr>
          <a:lstStyle/>
          <a:p>
            <a:pPr algn="ctr"/>
            <a:r>
              <a:rPr lang="zh-CN" altLang="en-US" sz="2000" dirty="0">
                <a:latin typeface="Times New Roman" panose="02020603050405020304" pitchFamily="18" charset="0"/>
                <a:ea typeface="黑体" panose="02010609060101010101" charset="-122"/>
                <a:cs typeface="Times New Roman" panose="02020603050405020304" pitchFamily="18" charset="0"/>
              </a:rPr>
              <a:t>图</a:t>
            </a:r>
            <a:r>
              <a:rPr lang="en-US" altLang="zh-CN" sz="2000" dirty="0">
                <a:latin typeface="Times New Roman" panose="02020603050405020304" pitchFamily="18" charset="0"/>
                <a:ea typeface="黑体" panose="02010609060101010101" charset="-122"/>
                <a:cs typeface="Times New Roman" panose="02020603050405020304" pitchFamily="18" charset="0"/>
              </a:rPr>
              <a:t>4.2 </a:t>
            </a:r>
            <a:r>
              <a:rPr lang="en-US" altLang="zh-CN" sz="2000" dirty="0" err="1">
                <a:latin typeface="Times New Roman" panose="02020603050405020304" pitchFamily="18" charset="0"/>
                <a:ea typeface="黑体" panose="02010609060101010101" charset="-122"/>
                <a:cs typeface="Times New Roman" panose="02020603050405020304" pitchFamily="18" charset="0"/>
              </a:rPr>
              <a:t>DBpedia</a:t>
            </a:r>
            <a:r>
              <a:rPr lang="zh-CN" altLang="en-US" sz="2000" dirty="0">
                <a:latin typeface="Times New Roman" panose="02020603050405020304" pitchFamily="18" charset="0"/>
                <a:ea typeface="黑体" panose="02010609060101010101" charset="-122"/>
                <a:cs typeface="Times New Roman" panose="02020603050405020304" pitchFamily="18" charset="0"/>
              </a:rPr>
              <a:t>知识抽取的总体框架</a:t>
            </a:r>
            <a:endParaRPr lang="zh-CN" altLang="en-US" sz="2000" dirty="0">
              <a:latin typeface="Times New Roman" panose="02020603050405020304" pitchFamily="18" charset="0"/>
              <a:ea typeface="黑体" panose="02010609060101010101" charset="-122"/>
              <a:cs typeface="Times New Roman" panose="02020603050405020304" pitchFamily="18" charset="0"/>
            </a:endParaRPr>
          </a:p>
        </p:txBody>
      </p:sp>
      <p:sp>
        <p:nvSpPr>
          <p:cNvPr id="9" name="文本框 8"/>
          <p:cNvSpPr txBox="1"/>
          <p:nvPr/>
        </p:nvSpPr>
        <p:spPr>
          <a:xfrm>
            <a:off x="6295385" y="1946444"/>
            <a:ext cx="3295656" cy="3900235"/>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ea typeface="黑体" panose="02010609060101010101" charset="-122"/>
                <a:cs typeface="Times New Roman" panose="02020603050405020304" pitchFamily="18" charset="0"/>
              </a:rPr>
              <a:t>框架的主要组成部分：</a:t>
            </a:r>
            <a:endParaRPr lang="en-US" altLang="zh-CN" sz="2400" dirty="0">
              <a:latin typeface="Times New Roman" panose="02020603050405020304" pitchFamily="18" charset="0"/>
              <a:ea typeface="黑体" panose="02010609060101010101"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dirty="0">
                <a:latin typeface="Times New Roman" panose="02020603050405020304" pitchFamily="18" charset="0"/>
                <a:ea typeface="黑体" panose="02010609060101010101" charset="-122"/>
                <a:cs typeface="Times New Roman" panose="02020603050405020304" pitchFamily="18" charset="0"/>
              </a:rPr>
              <a:t>页面集合</a:t>
            </a:r>
            <a:endParaRPr lang="en-US" altLang="zh-CN" sz="2400" dirty="0">
              <a:latin typeface="Times New Roman" panose="02020603050405020304" pitchFamily="18" charset="0"/>
              <a:ea typeface="黑体" panose="02010609060101010101"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dirty="0">
                <a:latin typeface="Times New Roman" panose="02020603050405020304" pitchFamily="18" charset="0"/>
                <a:ea typeface="黑体" panose="02010609060101010101" charset="-122"/>
                <a:cs typeface="Times New Roman" panose="02020603050405020304" pitchFamily="18" charset="0"/>
              </a:rPr>
              <a:t>目标数据</a:t>
            </a:r>
            <a:endParaRPr lang="en-US" altLang="zh-CN" sz="2400" dirty="0">
              <a:latin typeface="Times New Roman" panose="02020603050405020304" pitchFamily="18" charset="0"/>
              <a:ea typeface="黑体" panose="02010609060101010101"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dirty="0">
                <a:latin typeface="Times New Roman" panose="02020603050405020304" pitchFamily="18" charset="0"/>
                <a:ea typeface="黑体" panose="02010609060101010101" charset="-122"/>
                <a:cs typeface="Times New Roman" panose="02020603050405020304" pitchFamily="18" charset="0"/>
              </a:rPr>
              <a:t>提取器</a:t>
            </a:r>
            <a:endParaRPr lang="en-US" altLang="zh-CN" sz="2400" dirty="0">
              <a:latin typeface="Times New Roman" panose="02020603050405020304" pitchFamily="18" charset="0"/>
              <a:ea typeface="黑体" panose="02010609060101010101"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dirty="0">
                <a:latin typeface="Times New Roman" panose="02020603050405020304" pitchFamily="18" charset="0"/>
                <a:ea typeface="黑体" panose="02010609060101010101" charset="-122"/>
                <a:cs typeface="Times New Roman" panose="02020603050405020304" pitchFamily="18" charset="0"/>
              </a:rPr>
              <a:t>解析器</a:t>
            </a:r>
            <a:endParaRPr lang="en-US" altLang="zh-CN" sz="2400" dirty="0">
              <a:latin typeface="Times New Roman" panose="02020603050405020304" pitchFamily="18" charset="0"/>
              <a:ea typeface="黑体" panose="02010609060101010101"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dirty="0">
                <a:latin typeface="Times New Roman" panose="02020603050405020304" pitchFamily="18" charset="0"/>
                <a:ea typeface="黑体" panose="02010609060101010101" charset="-122"/>
                <a:cs typeface="Times New Roman" panose="02020603050405020304" pitchFamily="18" charset="0"/>
              </a:rPr>
              <a:t>提取作业</a:t>
            </a:r>
            <a:endParaRPr lang="en-US" altLang="zh-CN" sz="2400" dirty="0">
              <a:latin typeface="Times New Roman" panose="02020603050405020304" pitchFamily="18" charset="0"/>
              <a:ea typeface="黑体" panose="02010609060101010101"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dirty="0">
                <a:latin typeface="Times New Roman" panose="02020603050405020304" pitchFamily="18" charset="0"/>
                <a:ea typeface="黑体" panose="02010609060101010101" charset="-122"/>
                <a:cs typeface="Times New Roman" panose="02020603050405020304" pitchFamily="18" charset="0"/>
              </a:rPr>
              <a:t>知识提取管理器</a:t>
            </a:r>
            <a:endParaRPr lang="zh-CN" altLang="en-US" sz="2400" dirty="0">
              <a:latin typeface="Times New Roman" panose="02020603050405020304" pitchFamily="18" charset="0"/>
              <a:ea typeface="黑体" panose="02010609060101010101" charset="-122"/>
              <a:cs typeface="Times New Roman" panose="02020603050405020304" pitchFamily="18" charset="0"/>
            </a:endParaRPr>
          </a:p>
        </p:txBody>
      </p:sp>
    </p:spTree>
  </p:cSld>
  <p:clrMapOvr>
    <a:masterClrMapping/>
  </p:clrMapOvr>
  <p:transition spd="med">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853440" y="345440"/>
            <a:ext cx="5516880" cy="646331"/>
          </a:xfrm>
          <a:prstGeom prst="rect">
            <a:avLst/>
          </a:prstGeom>
          <a:noFill/>
        </p:spPr>
        <p:txBody>
          <a:bodyPr wrap="square" rtlCol="0">
            <a:spAutoFit/>
          </a:bodyPr>
          <a:lstStyle/>
          <a:p>
            <a:r>
              <a:rPr lang="zh-CN" altLang="en-US" sz="3600" dirty="0">
                <a:latin typeface="Times New Roman" panose="02020603050405020304" pitchFamily="18" charset="0"/>
                <a:ea typeface="黑体" panose="02010609060101010101" charset="-122"/>
                <a:cs typeface="Times New Roman" panose="02020603050405020304" pitchFamily="18" charset="0"/>
              </a:rPr>
              <a:t>面向</a:t>
            </a:r>
            <a:r>
              <a:rPr lang="en-US" altLang="zh-CN" sz="3600" dirty="0">
                <a:latin typeface="Times New Roman" panose="02020603050405020304" pitchFamily="18" charset="0"/>
                <a:ea typeface="黑体" panose="02010609060101010101" charset="-122"/>
                <a:cs typeface="Times New Roman" panose="02020603050405020304" pitchFamily="18" charset="0"/>
              </a:rPr>
              <a:t>Web</a:t>
            </a:r>
            <a:r>
              <a:rPr lang="zh-CN" altLang="en-US" sz="3600" dirty="0">
                <a:latin typeface="Times New Roman" panose="02020603050405020304" pitchFamily="18" charset="0"/>
                <a:ea typeface="黑体" panose="02010609060101010101" charset="-122"/>
                <a:cs typeface="Times New Roman" panose="02020603050405020304" pitchFamily="18" charset="0"/>
              </a:rPr>
              <a:t>网页的知识抽取</a:t>
            </a:r>
            <a:endParaRPr lang="zh-CN" altLang="en-US" sz="3600" dirty="0">
              <a:latin typeface="Times New Roman" panose="02020603050405020304" pitchFamily="18" charset="0"/>
              <a:ea typeface="黑体" panose="02010609060101010101" charset="-122"/>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9044" y="1963068"/>
            <a:ext cx="4621410" cy="2931863"/>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3392" y="1370613"/>
            <a:ext cx="7085896" cy="3811974"/>
          </a:xfrm>
          <a:prstGeom prst="rect">
            <a:avLst/>
          </a:prstGeom>
        </p:spPr>
      </p:pic>
      <p:sp>
        <p:nvSpPr>
          <p:cNvPr id="8" name="文本框 7"/>
          <p:cNvSpPr txBox="1"/>
          <p:nvPr/>
        </p:nvSpPr>
        <p:spPr>
          <a:xfrm>
            <a:off x="3332543" y="5775042"/>
            <a:ext cx="6075554" cy="400110"/>
          </a:xfrm>
          <a:prstGeom prst="rect">
            <a:avLst/>
          </a:prstGeom>
          <a:noFill/>
        </p:spPr>
        <p:txBody>
          <a:bodyPr wrap="square" rtlCol="0">
            <a:spAutoFit/>
          </a:bodyPr>
          <a:lstStyle/>
          <a:p>
            <a:pPr algn="ctr"/>
            <a:r>
              <a:rPr lang="zh-CN" altLang="en-US" sz="2000" dirty="0">
                <a:latin typeface="Times New Roman" panose="02020603050405020304" pitchFamily="18" charset="0"/>
                <a:ea typeface="黑体" panose="02010609060101010101" charset="-122"/>
                <a:cs typeface="Times New Roman" panose="02020603050405020304" pitchFamily="18" charset="0"/>
              </a:rPr>
              <a:t>图</a:t>
            </a:r>
            <a:r>
              <a:rPr lang="en-US" altLang="zh-CN" sz="2000" dirty="0">
                <a:latin typeface="Times New Roman" panose="02020603050405020304" pitchFamily="18" charset="0"/>
                <a:ea typeface="黑体" panose="02010609060101010101" charset="-122"/>
                <a:cs typeface="Times New Roman" panose="02020603050405020304" pitchFamily="18" charset="0"/>
              </a:rPr>
              <a:t>4.3 </a:t>
            </a:r>
            <a:r>
              <a:rPr lang="zh-CN" altLang="en-US" sz="2000" dirty="0">
                <a:latin typeface="Times New Roman" panose="02020603050405020304" pitchFamily="18" charset="0"/>
                <a:ea typeface="黑体" panose="02010609060101010101" charset="-122"/>
                <a:cs typeface="Times New Roman" panose="02020603050405020304" pitchFamily="18" charset="0"/>
              </a:rPr>
              <a:t>某电商网站产品搜索结果页面及其</a:t>
            </a:r>
            <a:r>
              <a:rPr lang="en-US" altLang="zh-CN" sz="2000" dirty="0">
                <a:latin typeface="Times New Roman" panose="02020603050405020304" pitchFamily="18" charset="0"/>
                <a:ea typeface="黑体" panose="02010609060101010101" charset="-122"/>
                <a:cs typeface="Times New Roman" panose="02020603050405020304" pitchFamily="18" charset="0"/>
              </a:rPr>
              <a:t>HTML</a:t>
            </a:r>
            <a:r>
              <a:rPr lang="zh-CN" altLang="en-US" sz="2000" dirty="0">
                <a:latin typeface="Times New Roman" panose="02020603050405020304" pitchFamily="18" charset="0"/>
                <a:ea typeface="黑体" panose="02010609060101010101" charset="-122"/>
                <a:cs typeface="Times New Roman" panose="02020603050405020304" pitchFamily="18" charset="0"/>
              </a:rPr>
              <a:t>代码</a:t>
            </a:r>
            <a:endParaRPr lang="zh-CN" altLang="en-US" sz="2000" dirty="0">
              <a:latin typeface="Times New Roman" panose="02020603050405020304" pitchFamily="18" charset="0"/>
              <a:ea typeface="黑体" panose="02010609060101010101" charset="-122"/>
              <a:cs typeface="Times New Roman" panose="02020603050405020304" pitchFamily="18" charset="0"/>
            </a:endParaRPr>
          </a:p>
        </p:txBody>
      </p:sp>
      <p:sp>
        <p:nvSpPr>
          <p:cNvPr id="9" name="文本框 8"/>
          <p:cNvSpPr txBox="1"/>
          <p:nvPr/>
        </p:nvSpPr>
        <p:spPr>
          <a:xfrm>
            <a:off x="1461456" y="5134931"/>
            <a:ext cx="2016585" cy="400110"/>
          </a:xfrm>
          <a:prstGeom prst="rect">
            <a:avLst/>
          </a:prstGeom>
          <a:noFill/>
        </p:spPr>
        <p:txBody>
          <a:bodyPr wrap="square" rtlCol="0">
            <a:spAutoFit/>
          </a:bodyPr>
          <a:lstStyle/>
          <a:p>
            <a:pPr algn="ctr"/>
            <a:r>
              <a:rPr lang="en-US" altLang="zh-CN" sz="2000" dirty="0">
                <a:latin typeface="Times New Roman" panose="02020603050405020304" pitchFamily="18" charset="0"/>
                <a:ea typeface="黑体" panose="02010609060101010101" charset="-122"/>
                <a:cs typeface="Times New Roman" panose="02020603050405020304" pitchFamily="18" charset="0"/>
              </a:rPr>
              <a:t>a </a:t>
            </a:r>
            <a:r>
              <a:rPr lang="zh-CN" altLang="en-US" sz="2000" dirty="0">
                <a:latin typeface="Times New Roman" panose="02020603050405020304" pitchFamily="18" charset="0"/>
                <a:ea typeface="黑体" panose="02010609060101010101" charset="-122"/>
                <a:cs typeface="Times New Roman" panose="02020603050405020304" pitchFamily="18" charset="0"/>
              </a:rPr>
              <a:t>产品检索页面</a:t>
            </a:r>
            <a:endParaRPr lang="zh-CN" altLang="en-US" sz="2000" dirty="0">
              <a:latin typeface="Times New Roman" panose="02020603050405020304" pitchFamily="18" charset="0"/>
              <a:ea typeface="黑体" panose="02010609060101010101" charset="-122"/>
              <a:cs typeface="Times New Roman" panose="02020603050405020304" pitchFamily="18" charset="0"/>
            </a:endParaRPr>
          </a:p>
        </p:txBody>
      </p:sp>
      <p:sp>
        <p:nvSpPr>
          <p:cNvPr id="10" name="文本框 9"/>
          <p:cNvSpPr txBox="1"/>
          <p:nvPr/>
        </p:nvSpPr>
        <p:spPr>
          <a:xfrm>
            <a:off x="6023603" y="5254932"/>
            <a:ext cx="4425473" cy="400110"/>
          </a:xfrm>
          <a:prstGeom prst="rect">
            <a:avLst/>
          </a:prstGeom>
          <a:noFill/>
        </p:spPr>
        <p:txBody>
          <a:bodyPr wrap="square" rtlCol="0">
            <a:spAutoFit/>
          </a:bodyPr>
          <a:lstStyle/>
          <a:p>
            <a:pPr algn="ctr"/>
            <a:r>
              <a:rPr lang="en-US" altLang="zh-CN" sz="2000" dirty="0">
                <a:latin typeface="Times New Roman" panose="02020603050405020304" pitchFamily="18" charset="0"/>
                <a:ea typeface="黑体" panose="02010609060101010101" charset="-122"/>
                <a:cs typeface="Times New Roman" panose="02020603050405020304" pitchFamily="18" charset="0"/>
              </a:rPr>
              <a:t> b </a:t>
            </a:r>
            <a:r>
              <a:rPr lang="zh-CN" altLang="en-US" sz="2000" dirty="0">
                <a:latin typeface="Times New Roman" panose="02020603050405020304" pitchFamily="18" charset="0"/>
                <a:ea typeface="黑体" panose="02010609060101010101" charset="-122"/>
                <a:cs typeface="Times New Roman" panose="02020603050405020304" pitchFamily="18" charset="0"/>
              </a:rPr>
              <a:t>产品检索结果页面</a:t>
            </a:r>
            <a:r>
              <a:rPr lang="en-US" altLang="zh-CN" sz="2000" dirty="0">
                <a:latin typeface="Times New Roman" panose="02020603050405020304" pitchFamily="18" charset="0"/>
                <a:ea typeface="黑体" panose="02010609060101010101" charset="-122"/>
                <a:cs typeface="Times New Roman" panose="02020603050405020304" pitchFamily="18" charset="0"/>
              </a:rPr>
              <a:t>HTLML</a:t>
            </a:r>
            <a:r>
              <a:rPr lang="zh-CN" altLang="en-US" sz="2000" dirty="0">
                <a:latin typeface="Times New Roman" panose="02020603050405020304" pitchFamily="18" charset="0"/>
                <a:ea typeface="黑体" panose="02010609060101010101" charset="-122"/>
                <a:cs typeface="Times New Roman" panose="02020603050405020304" pitchFamily="18" charset="0"/>
              </a:rPr>
              <a:t>代码</a:t>
            </a:r>
            <a:endParaRPr lang="zh-CN" altLang="en-US" sz="2000" dirty="0">
              <a:latin typeface="Times New Roman" panose="02020603050405020304" pitchFamily="18" charset="0"/>
              <a:ea typeface="黑体" panose="02010609060101010101" charset="-122"/>
              <a:cs typeface="Times New Roman" panose="02020603050405020304" pitchFamily="18" charset="0"/>
            </a:endParaRPr>
          </a:p>
        </p:txBody>
      </p:sp>
    </p:spTree>
  </p:cSld>
  <p:clrMapOvr>
    <a:masterClrMapping/>
  </p:clrMapOvr>
  <p:transition spd="med">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4462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5" name="图片 4" descr="SHU_VI_LOGO.svg"/>
          <p:cNvPicPr>
            <a:picLocks noChangeAspect="1"/>
          </p:cNvPicPr>
          <p:nvPr/>
        </p:nvPicPr>
        <p:blipFill>
          <a:blip r:embed="rId1"/>
          <a:stretch>
            <a:fillRect/>
          </a:stretch>
        </p:blipFill>
        <p:spPr>
          <a:xfrm>
            <a:off x="9912985" y="4404722"/>
            <a:ext cx="1795780" cy="2251075"/>
          </a:xfrm>
          <a:prstGeom prst="rect">
            <a:avLst/>
          </a:prstGeom>
        </p:spPr>
      </p:pic>
      <p:sp>
        <p:nvSpPr>
          <p:cNvPr id="2" name="文本框 1"/>
          <p:cNvSpPr txBox="1"/>
          <p:nvPr/>
        </p:nvSpPr>
        <p:spPr>
          <a:xfrm>
            <a:off x="3314065" y="2286000"/>
            <a:ext cx="5563870" cy="706755"/>
          </a:xfrm>
          <a:prstGeom prst="rect">
            <a:avLst/>
          </a:prstGeom>
          <a:noFill/>
        </p:spPr>
        <p:txBody>
          <a:bodyPr wrap="square" rtlCol="0">
            <a:spAutoFit/>
          </a:bodyPr>
          <a:lstStyle/>
          <a:p>
            <a:pPr algn="ctr"/>
            <a:r>
              <a:rPr lang="zh-CN" sz="4000" b="1">
                <a:ln w="9525">
                  <a:solidFill>
                    <a:schemeClr val="bg1"/>
                  </a:solidFill>
                  <a:prstDash val="solid"/>
                </a:ln>
                <a:effectLst>
                  <a:outerShdw blurRad="12700" dist="38100" dir="2700000" algn="tl" rotWithShape="0">
                    <a:schemeClr val="bg1">
                      <a:lumMod val="50000"/>
                    </a:schemeClr>
                  </a:outerShdw>
                </a:effectLst>
                <a:latin typeface="DejaVu Serif Condensed" panose="02060606050605020204" charset="0"/>
                <a:cs typeface="DejaVu Serif Condensed" panose="02060606050605020204" charset="0"/>
                <a:sym typeface="+mn-ea"/>
              </a:rPr>
              <a:t>实体抽取</a:t>
            </a:r>
            <a:endParaRPr lang="zh-CN" sz="4000" b="1">
              <a:ln w="9525">
                <a:solidFill>
                  <a:schemeClr val="bg1"/>
                </a:solidFill>
                <a:prstDash val="solid"/>
              </a:ln>
              <a:gradFill>
                <a:gsLst>
                  <a:gs pos="21000">
                    <a:srgbClr val="53575C"/>
                  </a:gs>
                  <a:gs pos="88000">
                    <a:srgbClr val="C5C7CA"/>
                  </a:gs>
                </a:gsLst>
                <a:lin ang="5400000"/>
              </a:gradFill>
              <a:effectLst>
                <a:outerShdw blurRad="12700" dist="38100" dir="2700000" algn="tl" rotWithShape="0">
                  <a:schemeClr val="bg1">
                    <a:lumMod val="50000"/>
                  </a:schemeClr>
                </a:outerShdw>
              </a:effectLst>
              <a:latin typeface="DejaVu Serif Condensed" panose="02060606050605020204" charset="0"/>
              <a:ea typeface="文泉驿微米黑" panose="020B0606030804020204" charset="-122"/>
              <a:cs typeface="DejaVu Serif Condensed" panose="02060606050605020204" charset="0"/>
              <a:sym typeface="+mn-ea"/>
            </a:endParaRPr>
          </a:p>
        </p:txBody>
      </p:sp>
      <p:sp>
        <p:nvSpPr>
          <p:cNvPr id="6" name="文本框 5"/>
          <p:cNvSpPr txBox="1"/>
          <p:nvPr/>
        </p:nvSpPr>
        <p:spPr>
          <a:xfrm>
            <a:off x="6780530" y="4501515"/>
            <a:ext cx="3077845" cy="922020"/>
          </a:xfrm>
          <a:prstGeom prst="rect">
            <a:avLst/>
          </a:prstGeom>
          <a:noFill/>
        </p:spPr>
        <p:txBody>
          <a:bodyPr wrap="square" rtlCol="0">
            <a:spAutoFit/>
          </a:bodyPr>
          <a:lstStyle/>
          <a:p>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汇报人：陈尊龙</a:t>
            </a:r>
            <a:endParaRPr lang="zh-CN" altLang="en-US" b="1" dirty="0">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学号</a:t>
            </a:r>
            <a:r>
              <a:rPr lang="en-US" altLang="zh-CN" b="1" dirty="0">
                <a:solidFill>
                  <a:schemeClr val="bg1"/>
                </a:solidFill>
                <a:effectLst>
                  <a:outerShdw blurRad="38100" dist="19050" dir="2700000" algn="tl" rotWithShape="0">
                    <a:schemeClr val="dk1">
                      <a:alpha val="40000"/>
                    </a:schemeClr>
                  </a:outerShdw>
                </a:effectLst>
                <a:latin typeface="+mj-lt"/>
                <a:cs typeface="+mj-lt"/>
                <a:sym typeface="+mn-ea"/>
              </a:rPr>
              <a:t>   </a:t>
            </a:r>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a:t>
            </a:r>
            <a:r>
              <a:rPr lang="en-US" altLang="zh-CN" b="1" dirty="0">
                <a:solidFill>
                  <a:schemeClr val="bg1"/>
                </a:solidFill>
                <a:effectLst>
                  <a:outerShdw blurRad="38100" dist="19050" dir="2700000" algn="tl" rotWithShape="0">
                    <a:schemeClr val="dk1">
                      <a:alpha val="40000"/>
                    </a:schemeClr>
                  </a:outerShdw>
                </a:effectLst>
                <a:latin typeface="+mj-lt"/>
                <a:cs typeface="+mj-lt"/>
                <a:sym typeface="+mn-ea"/>
              </a:rPr>
              <a:t>21721534	</a:t>
            </a:r>
            <a:endParaRPr lang="en-US" altLang="zh-CN" b="1" dirty="0">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汇报日期：</a:t>
            </a:r>
            <a:r>
              <a:rPr lang="en-US" altLang="zh-CN" b="1" dirty="0">
                <a:solidFill>
                  <a:schemeClr val="bg1"/>
                </a:solidFill>
                <a:effectLst>
                  <a:outerShdw blurRad="38100" dist="19050" dir="2700000" algn="tl" rotWithShape="0">
                    <a:schemeClr val="dk1">
                      <a:alpha val="40000"/>
                    </a:schemeClr>
                  </a:outerShdw>
                </a:effectLst>
                <a:latin typeface="+mj-lt"/>
                <a:cs typeface="+mj-lt"/>
                <a:sym typeface="+mn-ea"/>
              </a:rPr>
              <a:t>2021.10.20</a:t>
            </a:r>
            <a:endParaRPr lang="en-US" altLang="zh-CN" b="1" dirty="0">
              <a:solidFill>
                <a:schemeClr val="bg1"/>
              </a:solidFill>
              <a:effectLst>
                <a:outerShdw blurRad="38100" dist="19050" dir="2700000" algn="tl" rotWithShape="0">
                  <a:schemeClr val="dk1">
                    <a:alpha val="40000"/>
                  </a:schemeClr>
                </a:outerShdw>
              </a:effectLst>
              <a:latin typeface="+mj-lt"/>
              <a:cs typeface="+mj-lt"/>
              <a:sym typeface="+mn-ea"/>
            </a:endParaRPr>
          </a:p>
        </p:txBody>
      </p:sp>
    </p:spTree>
    <p:custDataLst>
      <p:tags r:id="rId2"/>
    </p:custDataLst>
  </p:cSld>
  <p:clrMapOvr>
    <a:masterClrMapping/>
  </p:clrMapOvr>
  <p:transition spd="med">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853440" y="345440"/>
            <a:ext cx="5516880" cy="646331"/>
          </a:xfrm>
          <a:prstGeom prst="rect">
            <a:avLst/>
          </a:prstGeom>
          <a:noFill/>
        </p:spPr>
        <p:txBody>
          <a:bodyPr wrap="square" rtlCol="0">
            <a:spAutoFit/>
          </a:bodyPr>
          <a:lstStyle/>
          <a:p>
            <a:r>
              <a:rPr lang="zh-CN" altLang="en-US" sz="3600" dirty="0">
                <a:latin typeface="Times New Roman" panose="02020603050405020304" pitchFamily="18" charset="0"/>
                <a:ea typeface="黑体" panose="02010609060101010101" charset="-122"/>
                <a:cs typeface="Times New Roman" panose="02020603050405020304" pitchFamily="18" charset="0"/>
              </a:rPr>
              <a:t>面向</a:t>
            </a:r>
            <a:r>
              <a:rPr lang="en-US" altLang="zh-CN" sz="3600" dirty="0">
                <a:latin typeface="Times New Roman" panose="02020603050405020304" pitchFamily="18" charset="0"/>
                <a:ea typeface="黑体" panose="02010609060101010101" charset="-122"/>
                <a:cs typeface="Times New Roman" panose="02020603050405020304" pitchFamily="18" charset="0"/>
              </a:rPr>
              <a:t>Web</a:t>
            </a:r>
            <a:r>
              <a:rPr lang="zh-CN" altLang="en-US" sz="3600" dirty="0">
                <a:latin typeface="Times New Roman" panose="02020603050405020304" pitchFamily="18" charset="0"/>
                <a:ea typeface="黑体" panose="02010609060101010101" charset="-122"/>
                <a:cs typeface="Times New Roman" panose="02020603050405020304" pitchFamily="18" charset="0"/>
              </a:rPr>
              <a:t>网页的知识抽取</a:t>
            </a:r>
            <a:endParaRPr lang="zh-CN" altLang="en-US" sz="3600" dirty="0">
              <a:latin typeface="Times New Roman" panose="02020603050405020304" pitchFamily="18" charset="0"/>
              <a:ea typeface="黑体" panose="02010609060101010101" charset="-122"/>
              <a:cs typeface="Times New Roman" panose="02020603050405020304" pitchFamily="18" charset="0"/>
            </a:endParaRPr>
          </a:p>
        </p:txBody>
      </p:sp>
      <p:sp>
        <p:nvSpPr>
          <p:cNvPr id="5" name="文本框 4"/>
          <p:cNvSpPr txBox="1"/>
          <p:nvPr/>
        </p:nvSpPr>
        <p:spPr>
          <a:xfrm>
            <a:off x="508000" y="1219200"/>
            <a:ext cx="8879840" cy="461665"/>
          </a:xfrm>
          <a:prstGeom prst="rect">
            <a:avLst/>
          </a:prstGeom>
          <a:noFill/>
        </p:spPr>
        <p:txBody>
          <a:bodyPr wrap="square" rtlCol="0">
            <a:spAutoFit/>
          </a:bodyPr>
          <a:lstStyle/>
          <a:p>
            <a:r>
              <a:rPr lang="zh-CN" altLang="en-US" sz="2400" dirty="0">
                <a:latin typeface="Times New Roman" panose="02020603050405020304" pitchFamily="18" charset="0"/>
                <a:ea typeface="黑体" panose="02010609060101010101" charset="-122"/>
                <a:cs typeface="Times New Roman" panose="02020603050405020304" pitchFamily="18" charset="0"/>
              </a:rPr>
              <a:t>从网页中提取结构化信息需要通过包装器实现</a:t>
            </a:r>
            <a:endParaRPr lang="zh-CN" altLang="en-US" sz="2400" dirty="0">
              <a:latin typeface="Times New Roman" panose="02020603050405020304" pitchFamily="18" charset="0"/>
              <a:ea typeface="黑体" panose="02010609060101010101" charset="-122"/>
              <a:cs typeface="Times New Roman" panose="02020603050405020304" pitchFamily="18" charset="0"/>
            </a:endParaRPr>
          </a:p>
        </p:txBody>
      </p:sp>
      <p:grpSp>
        <p:nvGrpSpPr>
          <p:cNvPr id="8" name="组合 7"/>
          <p:cNvGrpSpPr/>
          <p:nvPr/>
        </p:nvGrpSpPr>
        <p:grpSpPr>
          <a:xfrm>
            <a:off x="3058223" y="2172454"/>
            <a:ext cx="6075554" cy="3167670"/>
            <a:chOff x="3185223" y="2101334"/>
            <a:chExt cx="6075554" cy="316767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64560" y="2101334"/>
              <a:ext cx="5429529" cy="2540131"/>
            </a:xfrm>
            <a:prstGeom prst="rect">
              <a:avLst/>
            </a:prstGeom>
          </p:spPr>
        </p:pic>
        <p:sp>
          <p:nvSpPr>
            <p:cNvPr id="7" name="文本框 6"/>
            <p:cNvSpPr txBox="1"/>
            <p:nvPr/>
          </p:nvSpPr>
          <p:spPr>
            <a:xfrm>
              <a:off x="3185223" y="4868894"/>
              <a:ext cx="6075554" cy="400110"/>
            </a:xfrm>
            <a:prstGeom prst="rect">
              <a:avLst/>
            </a:prstGeom>
            <a:noFill/>
          </p:spPr>
          <p:txBody>
            <a:bodyPr wrap="square" rtlCol="0">
              <a:spAutoFit/>
            </a:bodyPr>
            <a:lstStyle/>
            <a:p>
              <a:pPr algn="ctr"/>
              <a:r>
                <a:rPr lang="zh-CN" altLang="en-US" sz="2000" dirty="0">
                  <a:latin typeface="Times New Roman" panose="02020603050405020304" pitchFamily="18" charset="0"/>
                  <a:ea typeface="黑体" panose="02010609060101010101" charset="-122"/>
                  <a:cs typeface="Times New Roman" panose="02020603050405020304" pitchFamily="18" charset="0"/>
                </a:rPr>
                <a:t>图</a:t>
              </a:r>
              <a:r>
                <a:rPr lang="en-US" altLang="zh-CN" sz="2000" dirty="0">
                  <a:latin typeface="Times New Roman" panose="02020603050405020304" pitchFamily="18" charset="0"/>
                  <a:ea typeface="黑体" panose="02010609060101010101" charset="-122"/>
                  <a:cs typeface="Times New Roman" panose="02020603050405020304" pitchFamily="18" charset="0"/>
                </a:rPr>
                <a:t>4.4 </a:t>
              </a:r>
              <a:r>
                <a:rPr lang="zh-CN" altLang="en-US" sz="2000" dirty="0">
                  <a:latin typeface="Times New Roman" panose="02020603050405020304" pitchFamily="18" charset="0"/>
                  <a:ea typeface="黑体" panose="02010609060101010101" charset="-122"/>
                  <a:cs typeface="Times New Roman" panose="02020603050405020304" pitchFamily="18" charset="0"/>
                </a:rPr>
                <a:t>基于包装器抽取网页信息的框架</a:t>
              </a:r>
              <a:endParaRPr lang="zh-CN" altLang="en-US" sz="2000" dirty="0">
                <a:latin typeface="Times New Roman" panose="02020603050405020304" pitchFamily="18" charset="0"/>
                <a:ea typeface="黑体" panose="02010609060101010101" charset="-122"/>
                <a:cs typeface="Times New Roman" panose="02020603050405020304" pitchFamily="18" charset="0"/>
              </a:endParaRPr>
            </a:p>
          </p:txBody>
        </p:sp>
      </p:grpSp>
    </p:spTree>
  </p:cSld>
  <p:clrMapOvr>
    <a:masterClrMapping/>
  </p:clrMapOvr>
  <p:transition spd="med">
    <p:cu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853440" y="345440"/>
            <a:ext cx="5516880" cy="646331"/>
          </a:xfrm>
          <a:prstGeom prst="rect">
            <a:avLst/>
          </a:prstGeom>
          <a:noFill/>
        </p:spPr>
        <p:txBody>
          <a:bodyPr wrap="square" rtlCol="0">
            <a:spAutoFit/>
          </a:bodyPr>
          <a:lstStyle/>
          <a:p>
            <a:r>
              <a:rPr lang="zh-CN" altLang="en-US" sz="3600" dirty="0">
                <a:latin typeface="Times New Roman" panose="02020603050405020304" pitchFamily="18" charset="0"/>
                <a:ea typeface="黑体" panose="02010609060101010101" charset="-122"/>
                <a:cs typeface="Times New Roman" panose="02020603050405020304" pitchFamily="18" charset="0"/>
              </a:rPr>
              <a:t>面向</a:t>
            </a:r>
            <a:r>
              <a:rPr lang="en-US" altLang="zh-CN" sz="3600" dirty="0">
                <a:latin typeface="Times New Roman" panose="02020603050405020304" pitchFamily="18" charset="0"/>
                <a:ea typeface="黑体" panose="02010609060101010101" charset="-122"/>
                <a:cs typeface="Times New Roman" panose="02020603050405020304" pitchFamily="18" charset="0"/>
              </a:rPr>
              <a:t>Web</a:t>
            </a:r>
            <a:r>
              <a:rPr lang="zh-CN" altLang="en-US" sz="3600" dirty="0">
                <a:latin typeface="Times New Roman" panose="02020603050405020304" pitchFamily="18" charset="0"/>
                <a:ea typeface="黑体" panose="02010609060101010101" charset="-122"/>
                <a:cs typeface="Times New Roman" panose="02020603050405020304" pitchFamily="18" charset="0"/>
              </a:rPr>
              <a:t>网页的知识抽取</a:t>
            </a:r>
            <a:endParaRPr lang="zh-CN" altLang="en-US" sz="3600" dirty="0">
              <a:latin typeface="Times New Roman" panose="02020603050405020304" pitchFamily="18" charset="0"/>
              <a:ea typeface="黑体" panose="02010609060101010101" charset="-122"/>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07713" y="1100137"/>
            <a:ext cx="6027934" cy="3242826"/>
          </a:xfrm>
          <a:prstGeom prst="rect">
            <a:avLst/>
          </a:prstGeom>
        </p:spPr>
      </p:pic>
      <p:sp>
        <p:nvSpPr>
          <p:cNvPr id="6" name="文本框 5"/>
          <p:cNvSpPr txBox="1"/>
          <p:nvPr/>
        </p:nvSpPr>
        <p:spPr>
          <a:xfrm>
            <a:off x="508000" y="1219200"/>
            <a:ext cx="1442720" cy="461665"/>
          </a:xfrm>
          <a:prstGeom prst="rect">
            <a:avLst/>
          </a:prstGeom>
          <a:noFill/>
        </p:spPr>
        <p:txBody>
          <a:bodyPr wrap="square" rtlCol="0">
            <a:spAutoFit/>
          </a:bodyPr>
          <a:lstStyle/>
          <a:p>
            <a:r>
              <a:rPr lang="zh-CN" altLang="en-US" sz="2400" dirty="0">
                <a:latin typeface="Times New Roman" panose="02020603050405020304" pitchFamily="18" charset="0"/>
                <a:ea typeface="黑体" panose="02010609060101010101" charset="-122"/>
                <a:cs typeface="Times New Roman" panose="02020603050405020304" pitchFamily="18" charset="0"/>
              </a:rPr>
              <a:t>手工方法</a:t>
            </a:r>
            <a:endParaRPr lang="zh-CN" altLang="en-US" sz="2400" dirty="0">
              <a:latin typeface="Times New Roman" panose="02020603050405020304" pitchFamily="18" charset="0"/>
              <a:ea typeface="黑体" panose="02010609060101010101" charset="-122"/>
              <a:cs typeface="Times New Roman" panose="02020603050405020304" pitchFamily="18" charset="0"/>
            </a:endParaRPr>
          </a:p>
        </p:txBody>
      </p:sp>
      <p:sp>
        <p:nvSpPr>
          <p:cNvPr id="7" name="文本框 6"/>
          <p:cNvSpPr txBox="1"/>
          <p:nvPr/>
        </p:nvSpPr>
        <p:spPr>
          <a:xfrm>
            <a:off x="375084" y="4136450"/>
            <a:ext cx="4674523" cy="57624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dirty="0" err="1">
                <a:latin typeface="Times New Roman" panose="02020603050405020304" pitchFamily="18" charset="0"/>
                <a:ea typeface="黑体" panose="02010609060101010101" charset="-122"/>
                <a:cs typeface="Times New Roman" panose="02020603050405020304" pitchFamily="18" charset="0"/>
              </a:rPr>
              <a:t>Xpath</a:t>
            </a:r>
            <a:r>
              <a:rPr lang="zh-CN" altLang="en-US" sz="2400" dirty="0">
                <a:latin typeface="Times New Roman" panose="02020603050405020304" pitchFamily="18" charset="0"/>
                <a:ea typeface="黑体" panose="02010609060101010101" charset="-122"/>
                <a:cs typeface="Times New Roman" panose="02020603050405020304" pitchFamily="18" charset="0"/>
              </a:rPr>
              <a:t>表达式（获取位置）</a:t>
            </a:r>
            <a:endParaRPr lang="en-US" altLang="zh-CN" sz="2400" dirty="0">
              <a:latin typeface="Times New Roman" panose="02020603050405020304" pitchFamily="18" charset="0"/>
              <a:ea typeface="黑体" panose="02010609060101010101" charset="-122"/>
              <a:cs typeface="Times New Roman" panose="02020603050405020304" pitchFamily="18" charset="0"/>
            </a:endParaRPr>
          </a:p>
        </p:txBody>
      </p:sp>
      <p:sp>
        <p:nvSpPr>
          <p:cNvPr id="8" name="文本框 7"/>
          <p:cNvSpPr txBox="1"/>
          <p:nvPr/>
        </p:nvSpPr>
        <p:spPr>
          <a:xfrm>
            <a:off x="375084" y="5151120"/>
            <a:ext cx="5446596" cy="57624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400" dirty="0">
                <a:latin typeface="Times New Roman" panose="02020603050405020304" pitchFamily="18" charset="0"/>
                <a:ea typeface="黑体" panose="02010609060101010101" charset="-122"/>
                <a:cs typeface="Times New Roman" panose="02020603050405020304" pitchFamily="18" charset="0"/>
              </a:rPr>
              <a:t>CSS</a:t>
            </a:r>
            <a:r>
              <a:rPr lang="zh-CN" altLang="en-US" sz="2400" dirty="0">
                <a:latin typeface="Times New Roman" panose="02020603050405020304" pitchFamily="18" charset="0"/>
                <a:ea typeface="黑体" panose="02010609060101010101" charset="-122"/>
                <a:cs typeface="Times New Roman" panose="02020603050405020304" pitchFamily="18" charset="0"/>
              </a:rPr>
              <a:t>选择器表达式（对元素定位）</a:t>
            </a:r>
            <a:endParaRPr lang="en-US" altLang="zh-CN" sz="2400" dirty="0">
              <a:latin typeface="Times New Roman" panose="02020603050405020304" pitchFamily="18" charset="0"/>
              <a:ea typeface="黑体" panose="02010609060101010101" charset="-122"/>
              <a:cs typeface="Times New Roman" panose="02020603050405020304" pitchFamily="18" charset="0"/>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6397" t="6748" r="3777" b="6720"/>
          <a:stretch>
            <a:fillRect/>
          </a:stretch>
        </p:blipFill>
        <p:spPr>
          <a:xfrm>
            <a:off x="838114" y="4850523"/>
            <a:ext cx="6040206" cy="300597"/>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91" y="5881083"/>
            <a:ext cx="8674669" cy="291267"/>
          </a:xfrm>
          <a:prstGeom prst="rect">
            <a:avLst/>
          </a:prstGeom>
        </p:spPr>
      </p:pic>
    </p:spTree>
  </p:cSld>
  <p:clrMapOvr>
    <a:masterClrMapping/>
  </p:clrMapOvr>
  <p:transition spd="med">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853440" y="345440"/>
            <a:ext cx="5516880" cy="646331"/>
          </a:xfrm>
          <a:prstGeom prst="rect">
            <a:avLst/>
          </a:prstGeom>
          <a:noFill/>
        </p:spPr>
        <p:txBody>
          <a:bodyPr wrap="square" rtlCol="0">
            <a:spAutoFit/>
          </a:bodyPr>
          <a:lstStyle/>
          <a:p>
            <a:r>
              <a:rPr lang="zh-CN" altLang="en-US" sz="3600" dirty="0">
                <a:latin typeface="Times New Roman" panose="02020603050405020304" pitchFamily="18" charset="0"/>
                <a:ea typeface="黑体" panose="02010609060101010101" charset="-122"/>
                <a:cs typeface="Times New Roman" panose="02020603050405020304" pitchFamily="18" charset="0"/>
              </a:rPr>
              <a:t>面向</a:t>
            </a:r>
            <a:r>
              <a:rPr lang="en-US" altLang="zh-CN" sz="3600" dirty="0">
                <a:latin typeface="Times New Roman" panose="02020603050405020304" pitchFamily="18" charset="0"/>
                <a:ea typeface="黑体" panose="02010609060101010101" charset="-122"/>
                <a:cs typeface="Times New Roman" panose="02020603050405020304" pitchFamily="18" charset="0"/>
              </a:rPr>
              <a:t>Web</a:t>
            </a:r>
            <a:r>
              <a:rPr lang="zh-CN" altLang="en-US" sz="3600" dirty="0">
                <a:latin typeface="Times New Roman" panose="02020603050405020304" pitchFamily="18" charset="0"/>
                <a:ea typeface="黑体" panose="02010609060101010101" charset="-122"/>
                <a:cs typeface="Times New Roman" panose="02020603050405020304" pitchFamily="18" charset="0"/>
              </a:rPr>
              <a:t>网页的知识抽取</a:t>
            </a:r>
            <a:endParaRPr lang="zh-CN" altLang="en-US" sz="3600" dirty="0">
              <a:latin typeface="Times New Roman" panose="02020603050405020304" pitchFamily="18" charset="0"/>
              <a:ea typeface="黑体" panose="02010609060101010101" charset="-122"/>
              <a:cs typeface="Times New Roman" panose="02020603050405020304" pitchFamily="18" charset="0"/>
            </a:endParaRPr>
          </a:p>
        </p:txBody>
      </p:sp>
      <p:sp>
        <p:nvSpPr>
          <p:cNvPr id="9" name="文本框 8"/>
          <p:cNvSpPr txBox="1"/>
          <p:nvPr/>
        </p:nvSpPr>
        <p:spPr>
          <a:xfrm>
            <a:off x="508000" y="1219200"/>
            <a:ext cx="2032000" cy="461665"/>
          </a:xfrm>
          <a:prstGeom prst="rect">
            <a:avLst/>
          </a:prstGeom>
          <a:noFill/>
        </p:spPr>
        <p:txBody>
          <a:bodyPr wrap="square" rtlCol="0">
            <a:spAutoFit/>
          </a:bodyPr>
          <a:lstStyle/>
          <a:p>
            <a:r>
              <a:rPr lang="zh-CN" altLang="en-US" sz="2400" dirty="0">
                <a:latin typeface="Times New Roman" panose="02020603050405020304" pitchFamily="18" charset="0"/>
                <a:ea typeface="黑体" panose="02010609060101010101" charset="-122"/>
                <a:cs typeface="Times New Roman" panose="02020603050405020304" pitchFamily="18" charset="0"/>
              </a:rPr>
              <a:t>包装器归纳</a:t>
            </a:r>
            <a:endParaRPr lang="zh-CN" altLang="en-US" sz="2400" dirty="0">
              <a:latin typeface="Times New Roman" panose="02020603050405020304" pitchFamily="18" charset="0"/>
              <a:ea typeface="黑体" panose="02010609060101010101" charset="-122"/>
              <a:cs typeface="Times New Roman" panose="02020603050405020304" pitchFamily="18" charset="0"/>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3177" y="3397937"/>
            <a:ext cx="11031006" cy="1165247"/>
          </a:xfrm>
          <a:prstGeom prst="rect">
            <a:avLst/>
          </a:prstGeom>
        </p:spPr>
      </p:pic>
      <p:sp>
        <p:nvSpPr>
          <p:cNvPr id="11" name="文本框 10"/>
          <p:cNvSpPr txBox="1"/>
          <p:nvPr/>
        </p:nvSpPr>
        <p:spPr>
          <a:xfrm>
            <a:off x="508000" y="1880282"/>
            <a:ext cx="10881360" cy="830997"/>
          </a:xfrm>
          <a:prstGeom prst="rect">
            <a:avLst/>
          </a:prstGeom>
          <a:noFill/>
        </p:spPr>
        <p:txBody>
          <a:bodyPr wrap="square" rtlCol="0">
            <a:spAutoFit/>
          </a:bodyPr>
          <a:lstStyle/>
          <a:p>
            <a:r>
              <a:rPr lang="zh-CN" altLang="en-US" sz="2400" dirty="0">
                <a:latin typeface="Times New Roman" panose="02020603050405020304" pitchFamily="18" charset="0"/>
                <a:ea typeface="黑体" panose="02010609060101010101" charset="-122"/>
                <a:cs typeface="Times New Roman" panose="02020603050405020304" pitchFamily="18" charset="0"/>
              </a:rPr>
              <a:t>包装器归纳方法是基于有监督学习方法从已标注的训练样例集合中学习信息抽取的规则，然后对相同模板的其他网页进行数据抽取的方法。</a:t>
            </a:r>
            <a:endParaRPr lang="zh-CN" altLang="en-US" sz="2400" dirty="0">
              <a:latin typeface="Times New Roman" panose="02020603050405020304" pitchFamily="18" charset="0"/>
              <a:ea typeface="黑体" panose="02010609060101010101" charset="-122"/>
              <a:cs typeface="Times New Roman" panose="02020603050405020304" pitchFamily="18" charset="0"/>
            </a:endParaRPr>
          </a:p>
        </p:txBody>
      </p:sp>
      <p:sp>
        <p:nvSpPr>
          <p:cNvPr id="12" name="文本框 11"/>
          <p:cNvSpPr txBox="1"/>
          <p:nvPr/>
        </p:nvSpPr>
        <p:spPr>
          <a:xfrm>
            <a:off x="3058223" y="4777454"/>
            <a:ext cx="6075554" cy="400110"/>
          </a:xfrm>
          <a:prstGeom prst="rect">
            <a:avLst/>
          </a:prstGeom>
          <a:noFill/>
        </p:spPr>
        <p:txBody>
          <a:bodyPr wrap="square" rtlCol="0">
            <a:spAutoFit/>
          </a:bodyPr>
          <a:lstStyle/>
          <a:p>
            <a:pPr algn="ctr"/>
            <a:r>
              <a:rPr lang="zh-CN" altLang="en-US" sz="2000" dirty="0">
                <a:latin typeface="Times New Roman" panose="02020603050405020304" pitchFamily="18" charset="0"/>
                <a:ea typeface="黑体" panose="02010609060101010101" charset="-122"/>
                <a:cs typeface="Times New Roman" panose="02020603050405020304" pitchFamily="18" charset="0"/>
              </a:rPr>
              <a:t>图</a:t>
            </a:r>
            <a:r>
              <a:rPr lang="en-US" altLang="zh-CN" sz="2000" dirty="0">
                <a:latin typeface="Times New Roman" panose="02020603050405020304" pitchFamily="18" charset="0"/>
                <a:ea typeface="黑体" panose="02010609060101010101" charset="-122"/>
                <a:cs typeface="Times New Roman" panose="02020603050405020304" pitchFamily="18" charset="0"/>
              </a:rPr>
              <a:t>4.5 </a:t>
            </a:r>
            <a:r>
              <a:rPr lang="zh-CN" altLang="en-US" sz="2000" dirty="0">
                <a:latin typeface="Times New Roman" panose="02020603050405020304" pitchFamily="18" charset="0"/>
                <a:ea typeface="黑体" panose="02010609060101010101" charset="-122"/>
                <a:cs typeface="Times New Roman" panose="02020603050405020304" pitchFamily="18" charset="0"/>
              </a:rPr>
              <a:t>包装器归纳流程图</a:t>
            </a:r>
            <a:endParaRPr lang="zh-CN" altLang="en-US" sz="2000" dirty="0">
              <a:latin typeface="Times New Roman" panose="02020603050405020304" pitchFamily="18" charset="0"/>
              <a:ea typeface="黑体" panose="02010609060101010101" charset="-122"/>
              <a:cs typeface="Times New Roman" panose="02020603050405020304" pitchFamily="18" charset="0"/>
            </a:endParaRPr>
          </a:p>
        </p:txBody>
      </p:sp>
    </p:spTree>
  </p:cSld>
  <p:clrMapOvr>
    <a:masterClrMapping/>
  </p:clrMapOvr>
  <p:transition spd="med">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853440" y="345440"/>
            <a:ext cx="5516880" cy="646331"/>
          </a:xfrm>
          <a:prstGeom prst="rect">
            <a:avLst/>
          </a:prstGeom>
          <a:noFill/>
        </p:spPr>
        <p:txBody>
          <a:bodyPr wrap="square" rtlCol="0">
            <a:spAutoFit/>
          </a:bodyPr>
          <a:lstStyle/>
          <a:p>
            <a:r>
              <a:rPr lang="zh-CN" altLang="en-US" sz="3600" dirty="0">
                <a:latin typeface="Times New Roman" panose="02020603050405020304" pitchFamily="18" charset="0"/>
                <a:ea typeface="黑体" panose="02010609060101010101" charset="-122"/>
                <a:cs typeface="Times New Roman" panose="02020603050405020304" pitchFamily="18" charset="0"/>
              </a:rPr>
              <a:t>面向</a:t>
            </a:r>
            <a:r>
              <a:rPr lang="en-US" altLang="zh-CN" sz="3600" dirty="0">
                <a:latin typeface="Times New Roman" panose="02020603050405020304" pitchFamily="18" charset="0"/>
                <a:ea typeface="黑体" panose="02010609060101010101" charset="-122"/>
                <a:cs typeface="Times New Roman" panose="02020603050405020304" pitchFamily="18" charset="0"/>
              </a:rPr>
              <a:t>Web</a:t>
            </a:r>
            <a:r>
              <a:rPr lang="zh-CN" altLang="en-US" sz="3600" dirty="0">
                <a:latin typeface="Times New Roman" panose="02020603050405020304" pitchFamily="18" charset="0"/>
                <a:ea typeface="黑体" panose="02010609060101010101" charset="-122"/>
                <a:cs typeface="Times New Roman" panose="02020603050405020304" pitchFamily="18" charset="0"/>
              </a:rPr>
              <a:t>网页的知识抽取</a:t>
            </a:r>
            <a:endParaRPr lang="zh-CN" altLang="en-US" sz="3600" dirty="0">
              <a:latin typeface="Times New Roman" panose="02020603050405020304" pitchFamily="18" charset="0"/>
              <a:ea typeface="黑体" panose="02010609060101010101" charset="-122"/>
              <a:cs typeface="Times New Roman" panose="02020603050405020304" pitchFamily="18" charset="0"/>
            </a:endParaRPr>
          </a:p>
        </p:txBody>
      </p:sp>
      <p:pic>
        <p:nvPicPr>
          <p:cNvPr id="8" name="图片 7"/>
          <p:cNvPicPr>
            <a:picLocks noChangeAspect="1"/>
          </p:cNvPicPr>
          <p:nvPr/>
        </p:nvPicPr>
        <p:blipFill rotWithShape="1">
          <a:blip r:embed="rId1"/>
          <a:srcRect b="2756"/>
          <a:stretch>
            <a:fillRect/>
          </a:stretch>
        </p:blipFill>
        <p:spPr>
          <a:xfrm>
            <a:off x="528320" y="1052731"/>
            <a:ext cx="9552201" cy="5124549"/>
          </a:xfrm>
          <a:prstGeom prst="rect">
            <a:avLst/>
          </a:prstGeom>
        </p:spPr>
      </p:pic>
    </p:spTree>
  </p:cSld>
  <p:clrMapOvr>
    <a:masterClrMapping/>
  </p:clrMapOvr>
  <p:transition spd="med">
    <p:cu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853440" y="345440"/>
            <a:ext cx="5516880" cy="646331"/>
          </a:xfrm>
          <a:prstGeom prst="rect">
            <a:avLst/>
          </a:prstGeom>
          <a:noFill/>
        </p:spPr>
        <p:txBody>
          <a:bodyPr wrap="square" rtlCol="0">
            <a:spAutoFit/>
          </a:bodyPr>
          <a:lstStyle/>
          <a:p>
            <a:r>
              <a:rPr lang="zh-CN" altLang="en-US" sz="3600" dirty="0">
                <a:latin typeface="Times New Roman" panose="02020603050405020304" pitchFamily="18" charset="0"/>
                <a:ea typeface="黑体" panose="02010609060101010101" charset="-122"/>
                <a:cs typeface="Times New Roman" panose="02020603050405020304" pitchFamily="18" charset="0"/>
              </a:rPr>
              <a:t>面向</a:t>
            </a:r>
            <a:r>
              <a:rPr lang="en-US" altLang="zh-CN" sz="3600" dirty="0">
                <a:latin typeface="Times New Roman" panose="02020603050405020304" pitchFamily="18" charset="0"/>
                <a:ea typeface="黑体" panose="02010609060101010101" charset="-122"/>
                <a:cs typeface="Times New Roman" panose="02020603050405020304" pitchFamily="18" charset="0"/>
              </a:rPr>
              <a:t>Web</a:t>
            </a:r>
            <a:r>
              <a:rPr lang="zh-CN" altLang="en-US" sz="3600" dirty="0">
                <a:latin typeface="Times New Roman" panose="02020603050405020304" pitchFamily="18" charset="0"/>
                <a:ea typeface="黑体" panose="02010609060101010101" charset="-122"/>
                <a:cs typeface="Times New Roman" panose="02020603050405020304" pitchFamily="18" charset="0"/>
              </a:rPr>
              <a:t>网页的知识抽取</a:t>
            </a:r>
            <a:endParaRPr lang="zh-CN" altLang="en-US" sz="3600" dirty="0">
              <a:latin typeface="Times New Roman" panose="02020603050405020304" pitchFamily="18" charset="0"/>
              <a:ea typeface="黑体" panose="02010609060101010101" charset="-122"/>
              <a:cs typeface="Times New Roman" panose="02020603050405020304" pitchFamily="18" charset="0"/>
            </a:endParaRPr>
          </a:p>
        </p:txBody>
      </p:sp>
      <p:sp>
        <p:nvSpPr>
          <p:cNvPr id="9" name="文本框 8"/>
          <p:cNvSpPr txBox="1"/>
          <p:nvPr/>
        </p:nvSpPr>
        <p:spPr>
          <a:xfrm>
            <a:off x="508000" y="1219200"/>
            <a:ext cx="2032000" cy="461665"/>
          </a:xfrm>
          <a:prstGeom prst="rect">
            <a:avLst/>
          </a:prstGeom>
          <a:noFill/>
        </p:spPr>
        <p:txBody>
          <a:bodyPr wrap="square" rtlCol="0">
            <a:spAutoFit/>
          </a:bodyPr>
          <a:lstStyle/>
          <a:p>
            <a:r>
              <a:rPr lang="zh-CN" altLang="en-US" sz="2400" dirty="0">
                <a:latin typeface="Times New Roman" panose="02020603050405020304" pitchFamily="18" charset="0"/>
                <a:ea typeface="黑体" panose="02010609060101010101" charset="-122"/>
                <a:cs typeface="Times New Roman" panose="02020603050405020304" pitchFamily="18" charset="0"/>
              </a:rPr>
              <a:t>自动抽取</a:t>
            </a:r>
            <a:endParaRPr lang="zh-CN" altLang="en-US" sz="2400" dirty="0">
              <a:latin typeface="Times New Roman" panose="02020603050405020304" pitchFamily="18" charset="0"/>
              <a:ea typeface="黑体" panose="02010609060101010101" charset="-122"/>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19475" y="3193999"/>
            <a:ext cx="7004410" cy="1994002"/>
          </a:xfrm>
          <a:prstGeom prst="rect">
            <a:avLst/>
          </a:prstGeom>
        </p:spPr>
      </p:pic>
      <p:sp>
        <p:nvSpPr>
          <p:cNvPr id="7" name="文本框 6"/>
          <p:cNvSpPr txBox="1"/>
          <p:nvPr/>
        </p:nvSpPr>
        <p:spPr>
          <a:xfrm>
            <a:off x="3058223" y="5539454"/>
            <a:ext cx="6075554" cy="400110"/>
          </a:xfrm>
          <a:prstGeom prst="rect">
            <a:avLst/>
          </a:prstGeom>
          <a:noFill/>
        </p:spPr>
        <p:txBody>
          <a:bodyPr wrap="square" rtlCol="0">
            <a:spAutoFit/>
          </a:bodyPr>
          <a:lstStyle/>
          <a:p>
            <a:pPr algn="ctr"/>
            <a:r>
              <a:rPr lang="zh-CN" altLang="en-US" sz="2000" dirty="0">
                <a:latin typeface="Times New Roman" panose="02020603050405020304" pitchFamily="18" charset="0"/>
                <a:ea typeface="黑体" panose="02010609060101010101" charset="-122"/>
                <a:cs typeface="Times New Roman" panose="02020603050405020304" pitchFamily="18" charset="0"/>
              </a:rPr>
              <a:t>图</a:t>
            </a:r>
            <a:r>
              <a:rPr lang="en-US" altLang="zh-CN" sz="2000" dirty="0">
                <a:latin typeface="Times New Roman" panose="02020603050405020304" pitchFamily="18" charset="0"/>
                <a:ea typeface="黑体" panose="02010609060101010101" charset="-122"/>
                <a:cs typeface="Times New Roman" panose="02020603050405020304" pitchFamily="18" charset="0"/>
              </a:rPr>
              <a:t>4.6 </a:t>
            </a:r>
            <a:r>
              <a:rPr lang="zh-CN" altLang="en-US" sz="2000" dirty="0">
                <a:latin typeface="Times New Roman" panose="02020603050405020304" pitchFamily="18" charset="0"/>
                <a:ea typeface="黑体" panose="02010609060101010101" charset="-122"/>
                <a:cs typeface="Times New Roman" panose="02020603050405020304" pitchFamily="18" charset="0"/>
              </a:rPr>
              <a:t>网页自动抽取流程图</a:t>
            </a:r>
            <a:endParaRPr lang="zh-CN" altLang="en-US" sz="2000" dirty="0">
              <a:latin typeface="Times New Roman" panose="02020603050405020304" pitchFamily="18" charset="0"/>
              <a:ea typeface="黑体" panose="02010609060101010101" charset="-122"/>
              <a:cs typeface="Times New Roman" panose="02020603050405020304" pitchFamily="18" charset="0"/>
            </a:endParaRPr>
          </a:p>
        </p:txBody>
      </p:sp>
      <p:sp>
        <p:nvSpPr>
          <p:cNvPr id="10" name="文本框 9"/>
          <p:cNvSpPr txBox="1"/>
          <p:nvPr/>
        </p:nvSpPr>
        <p:spPr>
          <a:xfrm>
            <a:off x="508000" y="1824522"/>
            <a:ext cx="10911840" cy="830997"/>
          </a:xfrm>
          <a:prstGeom prst="rect">
            <a:avLst/>
          </a:prstGeom>
          <a:noFill/>
        </p:spPr>
        <p:txBody>
          <a:bodyPr wrap="square">
            <a:spAutoFit/>
          </a:bodyPr>
          <a:lstStyle/>
          <a:p>
            <a:r>
              <a:rPr lang="zh-CN" altLang="en-US" sz="2400" dirty="0">
                <a:latin typeface="Times New Roman" panose="02020603050405020304" pitchFamily="18" charset="0"/>
                <a:ea typeface="黑体" panose="02010609060101010101" charset="-122"/>
                <a:cs typeface="Times New Roman" panose="02020603050405020304" pitchFamily="18" charset="0"/>
              </a:rPr>
              <a:t>在自动抽取方法中，相似的网页首先通过聚类被分成若干组，通过挖掘同一组中相似网页的重复模式，可以生成适用于该组网页的包装器。</a:t>
            </a:r>
            <a:endParaRPr lang="zh-CN" altLang="en-US" sz="2400" dirty="0">
              <a:latin typeface="Times New Roman" panose="02020603050405020304" pitchFamily="18" charset="0"/>
              <a:ea typeface="黑体" panose="02010609060101010101" charset="-122"/>
              <a:cs typeface="Times New Roman" panose="02020603050405020304" pitchFamily="18" charset="0"/>
            </a:endParaRPr>
          </a:p>
        </p:txBody>
      </p:sp>
    </p:spTree>
  </p:cSld>
  <p:clrMapOvr>
    <a:masterClrMapping/>
  </p:clrMapOvr>
  <p:transition spd="med">
    <p:cu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853440" y="345440"/>
            <a:ext cx="5516880" cy="646331"/>
          </a:xfrm>
          <a:prstGeom prst="rect">
            <a:avLst/>
          </a:prstGeom>
          <a:noFill/>
        </p:spPr>
        <p:txBody>
          <a:bodyPr wrap="square" rtlCol="0">
            <a:spAutoFit/>
          </a:bodyPr>
          <a:lstStyle/>
          <a:p>
            <a:r>
              <a:rPr lang="zh-CN" altLang="en-US" sz="3600" dirty="0">
                <a:latin typeface="Times New Roman" panose="02020603050405020304" pitchFamily="18" charset="0"/>
                <a:ea typeface="黑体" panose="02010609060101010101" charset="-122"/>
                <a:cs typeface="Times New Roman" panose="02020603050405020304" pitchFamily="18" charset="0"/>
              </a:rPr>
              <a:t>面向</a:t>
            </a:r>
            <a:r>
              <a:rPr lang="en-US" altLang="zh-CN" sz="3600" dirty="0">
                <a:latin typeface="Times New Roman" panose="02020603050405020304" pitchFamily="18" charset="0"/>
                <a:ea typeface="黑体" panose="02010609060101010101" charset="-122"/>
                <a:cs typeface="Times New Roman" panose="02020603050405020304" pitchFamily="18" charset="0"/>
              </a:rPr>
              <a:t>Web</a:t>
            </a:r>
            <a:r>
              <a:rPr lang="zh-CN" altLang="en-US" sz="3600" dirty="0">
                <a:latin typeface="Times New Roman" panose="02020603050405020304" pitchFamily="18" charset="0"/>
                <a:ea typeface="黑体" panose="02010609060101010101" charset="-122"/>
                <a:cs typeface="Times New Roman" panose="02020603050405020304" pitchFamily="18" charset="0"/>
              </a:rPr>
              <a:t>网页的知识抽取</a:t>
            </a:r>
            <a:endParaRPr lang="zh-CN" altLang="en-US" sz="3600" dirty="0">
              <a:latin typeface="Times New Roman" panose="02020603050405020304" pitchFamily="18" charset="0"/>
              <a:ea typeface="黑体" panose="02010609060101010101" charset="-122"/>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04864" y="2354530"/>
            <a:ext cx="7706495" cy="2805763"/>
          </a:xfrm>
          <a:prstGeom prst="rect">
            <a:avLst/>
          </a:prstGeom>
        </p:spPr>
      </p:pic>
      <p:sp>
        <p:nvSpPr>
          <p:cNvPr id="7" name="文本框 6"/>
          <p:cNvSpPr txBox="1"/>
          <p:nvPr/>
        </p:nvSpPr>
        <p:spPr>
          <a:xfrm>
            <a:off x="508000" y="1219200"/>
            <a:ext cx="3007360" cy="461665"/>
          </a:xfrm>
          <a:prstGeom prst="rect">
            <a:avLst/>
          </a:prstGeom>
          <a:noFill/>
        </p:spPr>
        <p:txBody>
          <a:bodyPr wrap="square" rtlCol="0">
            <a:spAutoFit/>
          </a:bodyPr>
          <a:lstStyle/>
          <a:p>
            <a:r>
              <a:rPr lang="zh-CN" altLang="en-US" sz="2400" dirty="0">
                <a:latin typeface="Times New Roman" panose="02020603050405020304" pitchFamily="18" charset="0"/>
                <a:ea typeface="黑体" panose="02010609060101010101" charset="-122"/>
                <a:cs typeface="Times New Roman" panose="02020603050405020304" pitchFamily="18" charset="0"/>
              </a:rPr>
              <a:t>信息抽取方法对比</a:t>
            </a:r>
            <a:endParaRPr lang="zh-CN" altLang="en-US" sz="2400" dirty="0">
              <a:latin typeface="Times New Roman" panose="02020603050405020304" pitchFamily="18" charset="0"/>
              <a:ea typeface="黑体" panose="02010609060101010101" charset="-122"/>
              <a:cs typeface="Times New Roman" panose="02020603050405020304" pitchFamily="18" charset="0"/>
            </a:endParaRPr>
          </a:p>
        </p:txBody>
      </p:sp>
      <p:sp>
        <p:nvSpPr>
          <p:cNvPr id="8" name="文本框 7"/>
          <p:cNvSpPr txBox="1"/>
          <p:nvPr/>
        </p:nvSpPr>
        <p:spPr>
          <a:xfrm>
            <a:off x="2720335" y="1857295"/>
            <a:ext cx="6075554" cy="400110"/>
          </a:xfrm>
          <a:prstGeom prst="rect">
            <a:avLst/>
          </a:prstGeom>
          <a:noFill/>
        </p:spPr>
        <p:txBody>
          <a:bodyPr wrap="square" rtlCol="0">
            <a:spAutoFit/>
          </a:bodyPr>
          <a:lstStyle/>
          <a:p>
            <a:pPr algn="ctr"/>
            <a:r>
              <a:rPr lang="zh-CN" altLang="en-US" sz="2000" dirty="0">
                <a:latin typeface="Times New Roman" panose="02020603050405020304" pitchFamily="18" charset="0"/>
                <a:ea typeface="黑体" panose="02010609060101010101" charset="-122"/>
                <a:cs typeface="Times New Roman" panose="02020603050405020304" pitchFamily="18" charset="0"/>
              </a:rPr>
              <a:t>表</a:t>
            </a:r>
            <a:r>
              <a:rPr lang="en-US" altLang="zh-CN" sz="2000" dirty="0">
                <a:latin typeface="Times New Roman" panose="02020603050405020304" pitchFamily="18" charset="0"/>
                <a:ea typeface="黑体" panose="02010609060101010101" charset="-122"/>
                <a:cs typeface="Times New Roman" panose="02020603050405020304" pitchFamily="18" charset="0"/>
              </a:rPr>
              <a:t>4.1 Web</a:t>
            </a:r>
            <a:r>
              <a:rPr lang="zh-CN" altLang="en-US" sz="2000" dirty="0">
                <a:latin typeface="Times New Roman" panose="02020603050405020304" pitchFamily="18" charset="0"/>
                <a:ea typeface="黑体" panose="02010609060101010101" charset="-122"/>
                <a:cs typeface="Times New Roman" panose="02020603050405020304" pitchFamily="18" charset="0"/>
              </a:rPr>
              <a:t>页面的信息抽取方法对比</a:t>
            </a:r>
            <a:endParaRPr lang="zh-CN" altLang="en-US" sz="2000" dirty="0">
              <a:latin typeface="Times New Roman" panose="02020603050405020304" pitchFamily="18" charset="0"/>
              <a:ea typeface="黑体" panose="02010609060101010101" charset="-122"/>
              <a:cs typeface="Times New Roman" panose="02020603050405020304" pitchFamily="18" charset="0"/>
            </a:endParaRPr>
          </a:p>
        </p:txBody>
      </p:sp>
    </p:spTree>
  </p:cSld>
  <p:clrMapOvr>
    <a:masterClrMapping/>
  </p:clrMapOvr>
  <p:transition spd="med">
    <p:cu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2430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5" name="图片 4" descr="SHU_VI_LOGO.svg"/>
          <p:cNvPicPr>
            <a:picLocks noChangeAspect="1"/>
          </p:cNvPicPr>
          <p:nvPr/>
        </p:nvPicPr>
        <p:blipFill>
          <a:blip r:embed="rId1" cstate="print"/>
          <a:stretch>
            <a:fillRect/>
          </a:stretch>
        </p:blipFill>
        <p:spPr>
          <a:xfrm>
            <a:off x="10306685" y="4258945"/>
            <a:ext cx="1795780" cy="2251075"/>
          </a:xfrm>
          <a:prstGeom prst="rect">
            <a:avLst/>
          </a:prstGeom>
        </p:spPr>
      </p:pic>
      <p:sp>
        <p:nvSpPr>
          <p:cNvPr id="2" name="矩形 1"/>
          <p:cNvSpPr/>
          <p:nvPr/>
        </p:nvSpPr>
        <p:spPr>
          <a:xfrm>
            <a:off x="239697" y="1047564"/>
            <a:ext cx="11407805" cy="1200329"/>
          </a:xfrm>
          <a:prstGeom prst="rect">
            <a:avLst/>
          </a:prstGeom>
        </p:spPr>
        <p:txBody>
          <a:bodyPr wrap="square">
            <a:spAutoFit/>
          </a:bodyPr>
          <a:lstStyle/>
          <a:p>
            <a:pPr algn="ctr"/>
            <a:r>
              <a:rPr lang="en-US" altLang="zh-CN" sz="3600" dirty="0">
                <a:latin typeface="Times New Roman" panose="02020603050405020304" pitchFamily="18" charset="0"/>
                <a:cs typeface="Times New Roman" panose="02020603050405020304" pitchFamily="18" charset="0"/>
              </a:rPr>
              <a:t>Doc2EDAG: An End-to-End Document-level Framework for</a:t>
            </a:r>
            <a:br>
              <a:rPr lang="en-US" altLang="zh-CN" sz="3600" dirty="0">
                <a:latin typeface="Times New Roman" panose="02020603050405020304" pitchFamily="18" charset="0"/>
                <a:cs typeface="Times New Roman" panose="02020603050405020304" pitchFamily="18" charset="0"/>
              </a:rPr>
            </a:br>
            <a:r>
              <a:rPr lang="en-US" altLang="zh-CN" sz="3600" dirty="0">
                <a:latin typeface="Times New Roman" panose="02020603050405020304" pitchFamily="18" charset="0"/>
                <a:cs typeface="Times New Roman" panose="02020603050405020304" pitchFamily="18" charset="0"/>
              </a:rPr>
              <a:t>Chinese Financial Event Extraction</a:t>
            </a:r>
            <a:endParaRPr lang="zh-CN" altLang="en-US" sz="3600" dirty="0"/>
          </a:p>
        </p:txBody>
      </p:sp>
      <p:pic>
        <p:nvPicPr>
          <p:cNvPr id="7" name="图片 6"/>
          <p:cNvPicPr>
            <a:picLocks noChangeAspect="1"/>
          </p:cNvPicPr>
          <p:nvPr/>
        </p:nvPicPr>
        <p:blipFill>
          <a:blip r:embed="rId2"/>
          <a:stretch>
            <a:fillRect/>
          </a:stretch>
        </p:blipFill>
        <p:spPr>
          <a:xfrm>
            <a:off x="1352920" y="2095130"/>
            <a:ext cx="8953500" cy="1719632"/>
          </a:xfrm>
          <a:prstGeom prst="rect">
            <a:avLst/>
          </a:prstGeom>
        </p:spPr>
      </p:pic>
      <p:sp>
        <p:nvSpPr>
          <p:cNvPr id="6" name="文本框 5"/>
          <p:cNvSpPr txBox="1"/>
          <p:nvPr/>
        </p:nvSpPr>
        <p:spPr>
          <a:xfrm>
            <a:off x="6780530" y="4501515"/>
            <a:ext cx="3077845" cy="922020"/>
          </a:xfrm>
          <a:prstGeom prst="rect">
            <a:avLst/>
          </a:prstGeom>
          <a:noFill/>
        </p:spPr>
        <p:txBody>
          <a:bodyPr wrap="square" rtlCol="0">
            <a:spAutoFit/>
          </a:bodyPr>
          <a:p>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汇报人：李冰欣</a:t>
            </a:r>
            <a:endParaRPr lang="zh-CN" altLang="en-US" b="1" dirty="0">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学号</a:t>
            </a:r>
            <a:r>
              <a:rPr lang="en-US" altLang="zh-CN" b="1" dirty="0">
                <a:solidFill>
                  <a:schemeClr val="bg1"/>
                </a:solidFill>
                <a:effectLst>
                  <a:outerShdw blurRad="38100" dist="19050" dir="2700000" algn="tl" rotWithShape="0">
                    <a:schemeClr val="dk1">
                      <a:alpha val="40000"/>
                    </a:schemeClr>
                  </a:outerShdw>
                </a:effectLst>
                <a:latin typeface="+mj-lt"/>
                <a:cs typeface="+mj-lt"/>
                <a:sym typeface="+mn-ea"/>
              </a:rPr>
              <a:t>   </a:t>
            </a:r>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a:t>
            </a:r>
            <a:r>
              <a:rPr lang="en-US" altLang="zh-CN" b="1" dirty="0">
                <a:solidFill>
                  <a:schemeClr val="bg1"/>
                </a:solidFill>
                <a:effectLst>
                  <a:outerShdw blurRad="38100" dist="19050" dir="2700000" algn="tl" rotWithShape="0">
                    <a:schemeClr val="dk1">
                      <a:alpha val="40000"/>
                    </a:schemeClr>
                  </a:outerShdw>
                </a:effectLst>
                <a:latin typeface="+mj-lt"/>
                <a:cs typeface="+mj-lt"/>
                <a:sym typeface="+mn-ea"/>
              </a:rPr>
              <a:t>21721536</a:t>
            </a:r>
            <a:endParaRPr lang="en-US" altLang="zh-CN" b="1" dirty="0">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dirty="0">
                <a:solidFill>
                  <a:schemeClr val="bg1"/>
                </a:solidFill>
                <a:effectLst>
                  <a:outerShdw blurRad="38100" dist="19050" dir="2700000" algn="tl" rotWithShape="0">
                    <a:schemeClr val="dk1">
                      <a:alpha val="40000"/>
                    </a:schemeClr>
                  </a:outerShdw>
                </a:effectLst>
                <a:latin typeface="+mj-lt"/>
                <a:cs typeface="+mj-lt"/>
                <a:sym typeface="+mn-ea"/>
              </a:rPr>
              <a:t>汇报日期：</a:t>
            </a:r>
            <a:r>
              <a:rPr lang="en-US" altLang="zh-CN" b="1" dirty="0">
                <a:solidFill>
                  <a:schemeClr val="bg1"/>
                </a:solidFill>
                <a:effectLst>
                  <a:outerShdw blurRad="38100" dist="19050" dir="2700000" algn="tl" rotWithShape="0">
                    <a:schemeClr val="dk1">
                      <a:alpha val="40000"/>
                    </a:schemeClr>
                  </a:outerShdw>
                </a:effectLst>
                <a:latin typeface="+mj-lt"/>
                <a:cs typeface="+mj-lt"/>
                <a:sym typeface="+mn-ea"/>
              </a:rPr>
              <a:t>2021.10.20</a:t>
            </a:r>
            <a:endParaRPr lang="en-US" altLang="zh-CN" b="1" dirty="0">
              <a:solidFill>
                <a:schemeClr val="bg1"/>
              </a:solidFill>
              <a:effectLst>
                <a:outerShdw blurRad="38100" dist="19050" dir="2700000" algn="tl" rotWithShape="0">
                  <a:schemeClr val="dk1">
                    <a:alpha val="40000"/>
                  </a:schemeClr>
                </a:outerShdw>
              </a:effectLst>
              <a:latin typeface="+mj-lt"/>
              <a:cs typeface="+mj-lt"/>
              <a:sym typeface="+mn-ea"/>
            </a:endParaRPr>
          </a:p>
        </p:txBody>
      </p:sp>
    </p:spTree>
    <p:custDataLst>
      <p:tags r:id="rId3"/>
    </p:custDataLst>
  </p:cSld>
  <p:clrMapOvr>
    <a:masterClrMapping/>
  </p:clrMapOvr>
  <p:transition spd="med">
    <p:cu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74702" y="372862"/>
            <a:ext cx="2212465" cy="584775"/>
          </a:xfrm>
          <a:prstGeom prst="rect">
            <a:avLst/>
          </a:prstGeom>
          <a:noFill/>
        </p:spPr>
        <p:txBody>
          <a:bodyPr wrap="none" rtlCol="0">
            <a:spAutoFit/>
          </a:bodyPr>
          <a:lstStyle/>
          <a:p>
            <a:r>
              <a:rPr lang="en-US" altLang="zh-CN" sz="3200" dirty="0">
                <a:latin typeface="Times New Roman" panose="02020603050405020304" pitchFamily="18" charset="0"/>
                <a:cs typeface="Times New Roman" panose="02020603050405020304" pitchFamily="18" charset="0"/>
              </a:rPr>
              <a:t>Introduction</a:t>
            </a:r>
            <a:endParaRPr lang="en-US" altLang="zh-CN" sz="32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674702" y="1189608"/>
            <a:ext cx="9374820" cy="922020"/>
          </a:xfrm>
          <a:prstGeom prst="rect">
            <a:avLst/>
          </a:prstGeom>
          <a:noFill/>
        </p:spPr>
        <p:txBody>
          <a:bodyPr wrap="square" rtlCol="0">
            <a:spAutoFit/>
          </a:bodyPr>
          <a:lstStyle/>
          <a:p>
            <a:r>
              <a:rPr lang="zh-CN" altLang="en-US" dirty="0"/>
              <a:t>金融领域数据具有以下两种特征：</a:t>
            </a:r>
            <a:endParaRPr lang="en-US" altLang="zh-CN" dirty="0"/>
          </a:p>
          <a:p>
            <a:r>
              <a:rPr lang="en-US" altLang="zh-CN" dirty="0"/>
              <a:t>1</a:t>
            </a:r>
            <a:r>
              <a:rPr lang="zh-CN" altLang="en-US" dirty="0"/>
              <a:t>）事件元素分散（</a:t>
            </a:r>
            <a:r>
              <a:rPr lang="en-US" altLang="zh-CN" dirty="0"/>
              <a:t>Arguments-scattering</a:t>
            </a:r>
            <a:r>
              <a:rPr lang="zh-CN" altLang="en-US" dirty="0"/>
              <a:t>）：指事件论元可能在不同的句子中</a:t>
            </a:r>
            <a:endParaRPr lang="en-US" altLang="zh-CN" dirty="0"/>
          </a:p>
          <a:p>
            <a:r>
              <a:rPr lang="en-US" altLang="zh-CN" dirty="0"/>
              <a:t>2</a:t>
            </a:r>
            <a:r>
              <a:rPr lang="zh-CN" altLang="en-US" dirty="0"/>
              <a:t>）多事件（</a:t>
            </a:r>
            <a:r>
              <a:rPr lang="en-US" altLang="zh-CN" dirty="0"/>
              <a:t>Multi-event</a:t>
            </a:r>
            <a:r>
              <a:rPr lang="zh-CN" altLang="en-US" dirty="0"/>
              <a:t>）：指一个文档中可能包含多个事件</a:t>
            </a:r>
            <a:endParaRPr lang="zh-CN" altLang="en-US" dirty="0"/>
          </a:p>
        </p:txBody>
      </p:sp>
      <p:pic>
        <p:nvPicPr>
          <p:cNvPr id="5" name="图片 4"/>
          <p:cNvPicPr>
            <a:picLocks noChangeAspect="1"/>
          </p:cNvPicPr>
          <p:nvPr/>
        </p:nvPicPr>
        <p:blipFill>
          <a:blip r:embed="rId1"/>
          <a:stretch>
            <a:fillRect/>
          </a:stretch>
        </p:blipFill>
        <p:spPr>
          <a:xfrm>
            <a:off x="772357" y="2324516"/>
            <a:ext cx="8534400" cy="3895725"/>
          </a:xfrm>
          <a:prstGeom prst="rect">
            <a:avLst/>
          </a:prstGeom>
        </p:spPr>
      </p:pic>
    </p:spTree>
  </p:cSld>
  <p:clrMapOvr>
    <a:masterClrMapping/>
  </p:clrMapOvr>
  <p:transition spd="med">
    <p:cu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74702" y="372862"/>
            <a:ext cx="2212465" cy="584775"/>
          </a:xfrm>
          <a:prstGeom prst="rect">
            <a:avLst/>
          </a:prstGeom>
          <a:noFill/>
        </p:spPr>
        <p:txBody>
          <a:bodyPr wrap="none" rtlCol="0">
            <a:spAutoFit/>
          </a:bodyPr>
          <a:lstStyle/>
          <a:p>
            <a:r>
              <a:rPr lang="en-US" altLang="zh-CN" sz="3200" dirty="0">
                <a:latin typeface="Times New Roman" panose="02020603050405020304" pitchFamily="18" charset="0"/>
                <a:cs typeface="Times New Roman" panose="02020603050405020304" pitchFamily="18" charset="0"/>
              </a:rPr>
              <a:t>Introduction</a:t>
            </a:r>
            <a:endParaRPr lang="en-US" altLang="zh-CN" sz="32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674702" y="1056442"/>
            <a:ext cx="9374820" cy="461665"/>
          </a:xfrm>
          <a:prstGeom prst="rect">
            <a:avLst/>
          </a:prstGeom>
          <a:noFill/>
        </p:spPr>
        <p:txBody>
          <a:bodyPr wrap="square" rtlCol="0">
            <a:spAutoFit/>
          </a:bodyPr>
          <a:lstStyle/>
          <a:p>
            <a:r>
              <a:rPr lang="en-US" altLang="zh-CN" sz="2400" b="1" dirty="0"/>
              <a:t>DCFEE</a:t>
            </a:r>
            <a:endParaRPr lang="en-US" altLang="zh-CN" sz="2400" b="1" dirty="0"/>
          </a:p>
        </p:txBody>
      </p:sp>
      <p:sp>
        <p:nvSpPr>
          <p:cNvPr id="6" name="文本框 5"/>
          <p:cNvSpPr txBox="1"/>
          <p:nvPr/>
        </p:nvSpPr>
        <p:spPr>
          <a:xfrm>
            <a:off x="674702" y="1518107"/>
            <a:ext cx="9374820" cy="3139321"/>
          </a:xfrm>
          <a:prstGeom prst="rect">
            <a:avLst/>
          </a:prstGeom>
          <a:noFill/>
        </p:spPr>
        <p:txBody>
          <a:bodyPr wrap="square" rtlCol="0">
            <a:spAutoFit/>
          </a:bodyPr>
          <a:lstStyle/>
          <a:p>
            <a:r>
              <a:rPr lang="zh-CN" altLang="en-US" dirty="0"/>
              <a:t>采用两个级别的抽取过程：</a:t>
            </a:r>
            <a:endParaRPr lang="en-US" altLang="zh-CN" dirty="0"/>
          </a:p>
          <a:p>
            <a:endParaRPr lang="en-US" altLang="zh-CN" dirty="0"/>
          </a:p>
          <a:p>
            <a:pPr marL="342900" indent="-342900">
              <a:buFont typeface="+mj-lt"/>
              <a:buAutoNum type="arabicPeriod"/>
            </a:pPr>
            <a:r>
              <a:rPr lang="zh-CN" altLang="en-US" dirty="0"/>
              <a:t>句子级抽取的使用序列标记模型，找出触发词、事件论元等关键信息</a:t>
            </a:r>
            <a:endParaRPr lang="en-US" altLang="zh-CN" dirty="0"/>
          </a:p>
          <a:p>
            <a:pPr marL="342900" indent="-342900">
              <a:buFont typeface="+mj-lt"/>
              <a:buAutoNum type="arabicPeriod"/>
            </a:pPr>
            <a:r>
              <a:rPr lang="zh-CN" altLang="en-US" dirty="0"/>
              <a:t>文档级</a:t>
            </a:r>
            <a:r>
              <a:rPr lang="en-US" altLang="zh-CN" dirty="0"/>
              <a:t>DEE</a:t>
            </a:r>
            <a:r>
              <a:rPr lang="zh-CN" altLang="en-US" dirty="0"/>
              <a:t>判别关键句中的关键事件， 再使用卷积网络将句子级的事件元素进行组合得到一个事件的完整信息。</a:t>
            </a:r>
            <a:endParaRPr lang="en-US" altLang="zh-CN" dirty="0"/>
          </a:p>
          <a:p>
            <a:endParaRPr lang="en-US" altLang="zh-CN" dirty="0"/>
          </a:p>
          <a:p>
            <a:r>
              <a:rPr lang="zh-CN" altLang="en-US" dirty="0"/>
              <a:t>存在不足：</a:t>
            </a:r>
            <a:endParaRPr lang="en-US" altLang="zh-CN" dirty="0"/>
          </a:p>
          <a:p>
            <a:pPr marL="342900" indent="-342900">
              <a:buFont typeface="+mj-lt"/>
              <a:buAutoNum type="arabicPeriod"/>
            </a:pPr>
            <a:r>
              <a:rPr lang="zh-CN" altLang="en-US" dirty="0"/>
              <a:t>在多事件任务下，可以正确地识别关键语句，但它无法决定此语句表示多少事件。               </a:t>
            </a:r>
            <a:endParaRPr lang="en-US" altLang="zh-CN" dirty="0"/>
          </a:p>
          <a:p>
            <a:pPr marL="342900" indent="-342900">
              <a:buFont typeface="+mj-lt"/>
              <a:buAutoNum type="arabicPeriod"/>
            </a:pPr>
            <a:r>
              <a:rPr lang="zh-CN" altLang="en-US" dirty="0"/>
              <a:t>对于不同的句子多次提及同一事件的环境下，无法有效地区分重复的事件实例。</a:t>
            </a:r>
            <a:endParaRPr lang="en-US" altLang="zh-CN" dirty="0"/>
          </a:p>
          <a:p>
            <a:pPr marL="342900" indent="-342900">
              <a:buFont typeface="+mj-lt"/>
              <a:buAutoNum type="arabicPeriod"/>
            </a:pPr>
            <a:r>
              <a:rPr lang="zh-CN" altLang="en-US" dirty="0"/>
              <a:t>事件的论元散落在各个句子中，无法有效地将这些零碎的信息整合起来识别完整的事件论元及事件角色。</a:t>
            </a:r>
            <a:endParaRPr lang="zh-CN" altLang="en-US" dirty="0"/>
          </a:p>
        </p:txBody>
      </p:sp>
    </p:spTree>
  </p:cSld>
  <p:clrMapOvr>
    <a:masterClrMapping/>
  </p:clrMapOvr>
  <p:transition spd="med">
    <p:cu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74702" y="372862"/>
            <a:ext cx="2192020" cy="583565"/>
          </a:xfrm>
          <a:prstGeom prst="rect">
            <a:avLst/>
          </a:prstGeom>
          <a:noFill/>
        </p:spPr>
        <p:txBody>
          <a:bodyPr wrap="none" rtlCol="0">
            <a:spAutoFit/>
          </a:bodyPr>
          <a:lstStyle/>
          <a:p>
            <a:pPr algn="l"/>
            <a:r>
              <a:rPr lang="en-US" altLang="zh-CN" sz="3200" dirty="0">
                <a:latin typeface="Times New Roman" panose="02020603050405020304" pitchFamily="18" charset="0"/>
                <a:cs typeface="Times New Roman" panose="02020603050405020304" pitchFamily="18" charset="0"/>
                <a:sym typeface="+mn-ea"/>
              </a:rPr>
              <a:t>Introduction</a:t>
            </a:r>
            <a:endParaRPr lang="en-US" altLang="zh-CN" sz="32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674702" y="1056442"/>
            <a:ext cx="9374820" cy="461665"/>
          </a:xfrm>
          <a:prstGeom prst="rect">
            <a:avLst/>
          </a:prstGeom>
          <a:noFill/>
        </p:spPr>
        <p:txBody>
          <a:bodyPr wrap="square" rtlCol="0">
            <a:spAutoFit/>
          </a:bodyPr>
          <a:lstStyle/>
          <a:p>
            <a:r>
              <a:rPr lang="zh-CN" altLang="en-US" sz="2400" b="1" dirty="0"/>
              <a:t>核心思想</a:t>
            </a:r>
            <a:endParaRPr lang="en-US" altLang="zh-CN" sz="2400" b="1" dirty="0"/>
          </a:p>
        </p:txBody>
      </p:sp>
      <p:sp>
        <p:nvSpPr>
          <p:cNvPr id="6" name="文本框 5"/>
          <p:cNvSpPr txBox="1"/>
          <p:nvPr/>
        </p:nvSpPr>
        <p:spPr>
          <a:xfrm>
            <a:off x="674702" y="1518107"/>
            <a:ext cx="9374820" cy="1753235"/>
          </a:xfrm>
          <a:prstGeom prst="rect">
            <a:avLst/>
          </a:prstGeom>
          <a:noFill/>
        </p:spPr>
        <p:txBody>
          <a:bodyPr wrap="square" rtlCol="0">
            <a:spAutoFit/>
          </a:bodyPr>
          <a:lstStyle/>
          <a:p>
            <a:pPr marL="342900" indent="-342900">
              <a:lnSpc>
                <a:spcPct val="200000"/>
              </a:lnSpc>
              <a:buFont typeface="+mj-lt"/>
              <a:buAutoNum type="arabicPeriod"/>
            </a:pPr>
            <a:r>
              <a:rPr lang="zh-CN" altLang="en-US" b="1" dirty="0"/>
              <a:t>把事件记录表格转换为基于实体的有向无环图</a:t>
            </a:r>
            <a:endParaRPr lang="en-US" altLang="zh-CN" b="1" dirty="0"/>
          </a:p>
          <a:p>
            <a:pPr marL="342900" indent="-342900">
              <a:lnSpc>
                <a:spcPct val="200000"/>
              </a:lnSpc>
              <a:buFont typeface="+mj-lt"/>
              <a:buAutoNum type="arabicPeriod"/>
            </a:pPr>
            <a:r>
              <a:rPr lang="zh-CN" altLang="en-US" dirty="0"/>
              <a:t>将事件表填充任务转换为几个序列路径拓展子任务</a:t>
            </a:r>
            <a:endParaRPr lang="en-US" altLang="zh-CN" dirty="0"/>
          </a:p>
          <a:p>
            <a:pPr marL="342900" indent="-342900">
              <a:lnSpc>
                <a:spcPct val="200000"/>
              </a:lnSpc>
              <a:buFont typeface="+mj-lt"/>
              <a:buAutoNum type="arabicPeriod"/>
            </a:pPr>
            <a:r>
              <a:rPr lang="zh-CN" altLang="en-US" dirty="0"/>
              <a:t>无触发词的</a:t>
            </a:r>
            <a:r>
              <a:rPr lang="zh-CN" altLang="en-US" dirty="0"/>
              <a:t>事件抽取模式</a:t>
            </a:r>
            <a:endParaRPr lang="en-US" altLang="zh-CN" dirty="0"/>
          </a:p>
        </p:txBody>
      </p:sp>
      <p:sp>
        <p:nvSpPr>
          <p:cNvPr id="7" name="文本框 6"/>
          <p:cNvSpPr txBox="1"/>
          <p:nvPr/>
        </p:nvSpPr>
        <p:spPr>
          <a:xfrm>
            <a:off x="676177" y="3259606"/>
            <a:ext cx="9374820" cy="2168525"/>
          </a:xfrm>
          <a:prstGeom prst="rect">
            <a:avLst/>
          </a:prstGeom>
          <a:noFill/>
        </p:spPr>
        <p:txBody>
          <a:bodyPr wrap="square" rtlCol="0">
            <a:spAutoFit/>
          </a:bodyPr>
          <a:lstStyle/>
          <a:p>
            <a:pPr>
              <a:lnSpc>
                <a:spcPct val="150000"/>
              </a:lnSpc>
            </a:pPr>
            <a:r>
              <a:rPr lang="zh-CN" altLang="en-US" b="1" dirty="0"/>
              <a:t>基本概念：</a:t>
            </a:r>
            <a:endParaRPr lang="en-US" altLang="zh-CN" b="1" dirty="0"/>
          </a:p>
          <a:p>
            <a:pPr marL="342900" indent="-342900">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entity mention</a:t>
            </a:r>
            <a:r>
              <a:rPr lang="zh-CN" altLang="en-US" dirty="0">
                <a:latin typeface="Times New Roman" panose="02020603050405020304" pitchFamily="18" charset="0"/>
                <a:cs typeface="Times New Roman" panose="02020603050405020304" pitchFamily="18" charset="0"/>
              </a:rPr>
              <a:t>：</a:t>
            </a:r>
            <a:r>
              <a:rPr lang="zh-CN" altLang="en-US" dirty="0"/>
              <a:t>一个实体对象的文本块</a:t>
            </a:r>
            <a:endParaRPr lang="zh-CN" altLang="en-US" dirty="0"/>
          </a:p>
          <a:p>
            <a:pPr marL="342900" indent="-342900">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event role</a:t>
            </a:r>
            <a:r>
              <a:rPr lang="zh-CN" altLang="en-US" dirty="0">
                <a:latin typeface="Times New Roman" panose="02020603050405020304" pitchFamily="18" charset="0"/>
                <a:cs typeface="Times New Roman" panose="02020603050405020304" pitchFamily="18" charset="0"/>
              </a:rPr>
              <a:t>：</a:t>
            </a:r>
            <a:r>
              <a:rPr lang="zh-CN" altLang="en-US" dirty="0"/>
              <a:t>对应事件表的预定义字段</a:t>
            </a:r>
            <a:endParaRPr lang="zh-CN" altLang="en-US" dirty="0"/>
          </a:p>
          <a:p>
            <a:pPr marL="342900" indent="-342900">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event argument</a:t>
            </a:r>
            <a:r>
              <a:rPr lang="zh-CN" altLang="en-US" dirty="0">
                <a:latin typeface="Times New Roman" panose="02020603050405020304" pitchFamily="18" charset="0"/>
                <a:cs typeface="Times New Roman" panose="02020603050405020304" pitchFamily="18" charset="0"/>
              </a:rPr>
              <a:t>：</a:t>
            </a:r>
            <a:r>
              <a:rPr lang="zh-CN" altLang="en-US" dirty="0"/>
              <a:t>扮演特定事件角色的实体</a:t>
            </a:r>
            <a:endParaRPr lang="zh-CN" altLang="en-US" dirty="0"/>
          </a:p>
          <a:p>
            <a:pPr marL="342900" indent="-342900">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event record</a:t>
            </a:r>
            <a:r>
              <a:rPr lang="zh-CN" altLang="en-US" dirty="0">
                <a:latin typeface="Times New Roman" panose="02020603050405020304" pitchFamily="18" charset="0"/>
                <a:cs typeface="Times New Roman" panose="02020603050405020304" pitchFamily="18" charset="0"/>
              </a:rPr>
              <a:t>：</a:t>
            </a:r>
            <a:r>
              <a:rPr lang="zh-CN" altLang="en-US" dirty="0"/>
              <a:t>对应于事件表的一条记录，包含多个所需角色的论元</a:t>
            </a:r>
            <a:endParaRPr lang="zh-CN" altLang="en-US" dirty="0"/>
          </a:p>
        </p:txBody>
      </p:sp>
      <p:sp>
        <p:nvSpPr>
          <p:cNvPr id="5" name="文本框 4"/>
          <p:cNvSpPr txBox="1"/>
          <p:nvPr/>
        </p:nvSpPr>
        <p:spPr>
          <a:xfrm>
            <a:off x="774700" y="5605145"/>
            <a:ext cx="9286875" cy="368300"/>
          </a:xfrm>
          <a:prstGeom prst="rect">
            <a:avLst/>
          </a:prstGeom>
          <a:noFill/>
        </p:spPr>
        <p:txBody>
          <a:bodyPr wrap="square" rtlCol="0">
            <a:spAutoFit/>
          </a:bodyPr>
          <a:p>
            <a:r>
              <a:rPr lang="zh-CN" altLang="en-US" b="1"/>
              <a:t>数据集</a:t>
            </a:r>
            <a:r>
              <a:rPr lang="zh-CN" altLang="en-US"/>
              <a:t>：ChFinAnn数据</a:t>
            </a:r>
            <a:endParaRPr lang="zh-CN" altLang="en-US"/>
          </a:p>
        </p:txBody>
      </p:sp>
    </p:spTree>
  </p:cSld>
  <p:clrMapOvr>
    <a:masterClrMapping/>
  </p:clrMapOvr>
  <p:transition spd="med">
    <p:cut/>
  </p:transition>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KSO_WM_UNIT_PLACING_PICTURE_USER_VIEWPORT" val="{&quot;height&quot;:5790,&quot;width&quot;:7185}"/>
</p:tagLst>
</file>

<file path=ppt/tags/tag2.xml><?xml version="1.0" encoding="utf-8"?>
<p:tagLst xmlns:p="http://schemas.openxmlformats.org/presentationml/2006/main">
  <p:tag name="KSO_WM_SLIDE_MODEL_TYPE" val="cover"/>
</p:tagLst>
</file>

<file path=ppt/tags/tag3.xml><?xml version="1.0" encoding="utf-8"?>
<p:tagLst xmlns:p="http://schemas.openxmlformats.org/presentationml/2006/main">
  <p:tag name="KSO_WM_SLIDE_MODEL_TYPE" val="cover"/>
</p:tagLst>
</file>

<file path=ppt/tags/tag4.xml><?xml version="1.0" encoding="utf-8"?>
<p:tagLst xmlns:p="http://schemas.openxmlformats.org/presentationml/2006/main">
  <p:tag name="KSO_WM_UNIT_PLACING_PICTURE_USER_VIEWPORT" val="{&quot;height&quot;:8184,&quot;width&quot;:13488}"/>
</p:tagLst>
</file>

<file path=ppt/tags/tag5.xml><?xml version="1.0" encoding="utf-8"?>
<p:tagLst xmlns:p="http://schemas.openxmlformats.org/presentationml/2006/main">
  <p:tag name="KSO_WM_SLIDE_MODEL_TYPE" val="cover"/>
</p:tagLst>
</file>

<file path=ppt/tags/tag6.xml><?xml version="1.0" encoding="utf-8"?>
<p:tagLst xmlns:p="http://schemas.openxmlformats.org/presentationml/2006/main">
  <p:tag name="KSO_WM_SLIDE_MODEL_TYPE" val="cover"/>
</p:tagLst>
</file>

<file path=ppt/tags/tag7.xml><?xml version="1.0" encoding="utf-8"?>
<p:tagLst xmlns:p="http://schemas.openxmlformats.org/presentationml/2006/main">
  <p:tag name="KSO_WM_SLIDE_MODEL_TYPE" val="cover"/>
</p:tagLst>
</file>

<file path=ppt/tags/tag8.xml><?xml version="1.0" encoding="utf-8"?>
<p:tagLst xmlns:p="http://schemas.openxmlformats.org/presentationml/2006/main">
  <p:tag name="KSO_WM_UNIT_PLACING_PICTURE_USER_VIEWPORT" val="{&quot;height&quot;:1905,&quot;width&quot;:7065}"/>
</p:tagLst>
</file>

<file path=ppt/tags/tag9.xml><?xml version="1.0" encoding="utf-8"?>
<p:tagLst xmlns:p="http://schemas.openxmlformats.org/presentationml/2006/main">
  <p:tag name="KSO_WM_SLIDE_MODEL_TYPE" val="cover"/>
</p:tagLst>
</file>

<file path=ppt/theme/theme1.xml><?xml version="1.0" encoding="utf-8"?>
<a:theme xmlns:a="http://schemas.openxmlformats.org/drawingml/2006/main" name="默认设计模板">
  <a:themeElements>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fontScheme name="默认设计模板">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defRPr>
        </a:defPPr>
      </a:lstStyle>
    </a:lnDef>
  </a:objectDefaults>
  <a:extraClrSchemeLst>
    <a:extraClrScheme>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14233</Words>
  <Application>WPS 演示</Application>
  <PresentationFormat>宽屏</PresentationFormat>
  <Paragraphs>1417</Paragraphs>
  <Slides>132</Slides>
  <Notes>67</Notes>
  <HiddenSlides>0</HiddenSlides>
  <MMClips>0</MMClips>
  <ScaleCrop>false</ScaleCrop>
  <HeadingPairs>
    <vt:vector size="8" baseType="variant">
      <vt:variant>
        <vt:lpstr>已用的字体</vt:lpstr>
      </vt:variant>
      <vt:variant>
        <vt:i4>22</vt:i4>
      </vt:variant>
      <vt:variant>
        <vt:lpstr>主题</vt:lpstr>
      </vt:variant>
      <vt:variant>
        <vt:i4>2</vt:i4>
      </vt:variant>
      <vt:variant>
        <vt:lpstr>嵌入 OLE 服务器</vt:lpstr>
      </vt:variant>
      <vt:variant>
        <vt:i4>7</vt:i4>
      </vt:variant>
      <vt:variant>
        <vt:lpstr>幻灯片标题</vt:lpstr>
      </vt:variant>
      <vt:variant>
        <vt:i4>132</vt:i4>
      </vt:variant>
    </vt:vector>
  </HeadingPairs>
  <TitlesOfParts>
    <vt:vector size="163" baseType="lpstr">
      <vt:lpstr>Arial</vt:lpstr>
      <vt:lpstr>宋体</vt:lpstr>
      <vt:lpstr>Wingdings</vt:lpstr>
      <vt:lpstr>Calibri</vt:lpstr>
      <vt:lpstr>微软雅黑</vt:lpstr>
      <vt:lpstr>Calibri</vt:lpstr>
      <vt:lpstr>华文中宋</vt:lpstr>
      <vt:lpstr>Calibri Light</vt:lpstr>
      <vt:lpstr>字魂36号-孙新恒宋楷体</vt:lpstr>
      <vt:lpstr>Times New Roman</vt:lpstr>
      <vt:lpstr>思源黑体 CN Bold</vt:lpstr>
      <vt:lpstr>黑体</vt:lpstr>
      <vt:lpstr>思源黑体 CN Normal</vt:lpstr>
      <vt:lpstr>DejaVu Serif Condensed</vt:lpstr>
      <vt:lpstr>Segoe Print</vt:lpstr>
      <vt:lpstr>文泉驿微米黑</vt:lpstr>
      <vt:lpstr>方正姚体</vt:lpstr>
      <vt:lpstr>Arial Unicode MS</vt:lpstr>
      <vt:lpstr>等线</vt:lpstr>
      <vt:lpstr>Wingdings</vt:lpstr>
      <vt:lpstr>Cambria Math</vt:lpstr>
      <vt:lpstr>Calibri Light</vt:lpstr>
      <vt:lpstr>默认设计模板</vt:lpstr>
      <vt:lpstr>1_Office 主题​​</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实体抽取概述</vt:lpstr>
      <vt:lpstr>实体抽取概述</vt:lpstr>
      <vt:lpstr>PowerPoint 演示文稿</vt:lpstr>
      <vt:lpstr>隐马尔科夫模型</vt:lpstr>
      <vt:lpstr>隐马尔科夫模型</vt:lpstr>
      <vt:lpstr>隐马尔科夫模型</vt:lpstr>
      <vt:lpstr>隐马尔科夫模型</vt:lpstr>
      <vt:lpstr>隐马尔科夫模型</vt:lpstr>
      <vt:lpstr>隐马尔科夫模型</vt:lpstr>
      <vt:lpstr>隐马尔科夫模型</vt:lpstr>
      <vt:lpstr>隐马尔科夫模型</vt:lpstr>
      <vt:lpstr>隐马尔科夫模型</vt:lpstr>
      <vt:lpstr>隐马尔科夫模型</vt:lpstr>
      <vt:lpstr>条件随机场</vt:lpstr>
      <vt:lpstr>条件随机场</vt:lpstr>
      <vt:lpstr>条件随机场</vt:lpstr>
      <vt:lpstr>条件随机场</vt:lpstr>
      <vt:lpstr>条件随机场</vt:lpstr>
      <vt:lpstr>条件随机场</vt:lpstr>
      <vt:lpstr>条件随机场</vt:lpstr>
      <vt:lpstr>条件随机场</vt:lpstr>
      <vt:lpstr>条件随机场</vt:lpstr>
      <vt:lpstr>PowerPoint 演示文稿</vt:lpstr>
      <vt:lpstr>深度学习方法</vt:lpstr>
      <vt:lpstr>LSTM-CRF</vt:lpstr>
      <vt:lpstr>LSTM-CNNs-CRF</vt:lpstr>
      <vt:lpstr>基于注意力神经网络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池 洳婷</dc:creator>
  <cp:lastModifiedBy>树</cp:lastModifiedBy>
  <cp:revision>20</cp:revision>
  <dcterms:created xsi:type="dcterms:W3CDTF">2021-04-29T07:18:00Z</dcterms:created>
  <dcterms:modified xsi:type="dcterms:W3CDTF">2021-10-19T19:53:51Z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4FDECE042DB64574ACC07C87EAAEEED7</vt:lpwstr>
  </property>
  <property fmtid="{D5CDD505-2E9C-101B-9397-08002B2CF9AE}" pid="3" name="KSOProductBuildVer">
    <vt:lpwstr>2052-11.1.0.10938</vt:lpwstr>
  </property>
</Properties>
</file>